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61" r:id="rId3"/>
    <p:sldId id="290" r:id="rId4"/>
    <p:sldId id="291" r:id="rId5"/>
    <p:sldId id="292" r:id="rId6"/>
    <p:sldId id="295" r:id="rId7"/>
    <p:sldId id="303" r:id="rId8"/>
    <p:sldId id="287" r:id="rId9"/>
    <p:sldId id="280" r:id="rId10"/>
    <p:sldId id="308" r:id="rId11"/>
    <p:sldId id="304" r:id="rId12"/>
    <p:sldId id="305" r:id="rId13"/>
    <p:sldId id="306" r:id="rId14"/>
    <p:sldId id="307" r:id="rId15"/>
    <p:sldId id="309" r:id="rId16"/>
    <p:sldId id="310" r:id="rId17"/>
    <p:sldId id="311" r:id="rId18"/>
    <p:sldId id="312" r:id="rId19"/>
    <p:sldId id="313" r:id="rId20"/>
    <p:sldId id="314" r:id="rId21"/>
    <p:sldId id="279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jubivaya@outlook.com" initials="" lastIdx="2" clrIdx="0">
    <p:extLst>
      <p:ext uri="{19B8F6BF-5375-455C-9EA6-DF929625EA0E}">
        <p15:presenceInfo xmlns:p15="http://schemas.microsoft.com/office/powerpoint/2012/main" userId="6cc763a3ed5994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9" d="100"/>
          <a:sy n="79" d="100"/>
        </p:scale>
        <p:origin x="6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D78AF-EECD-4735-850E-A1C19A70B5FD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1C563-AD1E-49E1-8B3C-51B9F58603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6713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55C89B-510F-AF5F-2FD1-6079A0609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FF2912-3C54-C652-9B57-3BF0BD8F5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5921689-6041-39F6-D304-98B03EF7F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6B7748-4441-49C5-0D5C-CF11B8B2E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46226C-B8AB-34BA-CB9C-EF7D0DDAB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4129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A4293-B525-6611-DEB2-781BC3E5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FC56A6-81CC-C751-008E-3AF5EBA27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BB4B1B-BAFF-CAA7-253D-69355310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82790F1-A723-1861-62B7-D7BEEA55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5A9E98-13D2-5C60-529E-2DA47158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169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1F0323-9293-22A3-B154-69C8041864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389F9D-CCE6-5B34-1873-8EF98314B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7DED64-DC44-C63F-250B-AB8A3968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A8B415-090F-1DC3-8864-0D7CA386E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85B4D0-1909-D037-F2D4-D15FB936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084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611169-ACDC-D9B1-7CA4-5938B7DA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105607-C9E6-AABB-0416-9FC77F269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57E5A9-175D-773F-B3BB-A3E4AFDD8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F9199D-C3A9-9F10-B19C-E5B2E246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F659A4-DAF7-B796-4471-437CEF7C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039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02B903-F011-3730-6B7E-C7288852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73363A5-5597-7CDA-2999-FE9427FEE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CF6A07-785B-BED9-5FF0-75769173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C61F5B-955B-0008-0CB8-0E407F3EE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6EA735-76E6-6D00-3207-AC7E701DF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79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0ECD4-10E2-5233-631B-94171B0B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5FCF40-D281-DA55-D68E-DBDD2B0D4C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47B464-D9C1-55A6-1EB5-DFC8083EE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75561C-649B-AA81-34CE-7E64B873F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13E1E7-9B6F-A42A-74C0-C456263E3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D853C72-1B60-B938-AE7B-D15ED00A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58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1D4FF3-5CF7-1F0E-C8F9-FEFA7EDE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CAE966-649A-6237-FADE-74BE77A18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72A6BF-2D95-F90D-E6E3-D80508297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BFDBE7-75DF-F7B1-65C3-8160405605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2BACF03-F55C-63A9-3F45-1127860367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F4DB9A3-A573-3D40-FE79-FCFE859D0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6FB93F3-1BBC-7D48-ED22-868DAA6C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C6E79C8-2F90-85BE-9397-03DE1233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17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A5EFC0-F447-D563-C59D-50CFBAB2A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E7BEE5E-61E7-B502-70E4-89A4EB9D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B414612-DA1D-9568-0E22-EB6BEFC1D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CA1AB37-4C07-88D9-4450-7739C5B4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95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8ACFD79-C6E0-DF80-5094-FEB0C20AF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F83BF75-DE2A-5BA1-C0E7-032AF2E0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E9ED8D-D575-1847-E8AE-AA38E029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54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AAED6-1500-E198-BC7C-EAA8F2B2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3DD847-88EF-D501-CE62-FA89DB53D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F36672D-19FF-B6CE-3639-40ED0DDD4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46A0C4-3647-D6C4-7B06-B0591BFD6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832D33A-5449-9DDE-53F1-035C79D70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CA984-A121-9BD5-0F13-1067EE33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48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FFC49D-5596-82BA-B2D1-AC378796D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4157A72-40F6-D0D1-E2BB-4F26C3C613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9766BC6-C73C-F7C9-9CAA-37A2669DC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9A30CD-6CAC-C5E3-27B1-AF4E2EED6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B678E7-7534-417A-6885-85BF8A8D3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5D3624-598E-C957-B7DC-8AAFEB8AE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7223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C0B00-D61B-A4F7-E9F5-121B3E39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7DEAF5-0F35-F4A4-CC53-49718156C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EBC1B3-CE38-C9E4-FB09-E4AE054BD8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6BB1B-F58F-4ACB-8E19-5218956D1321}" type="datetimeFigureOut">
              <a:rPr lang="ru-RU" smtClean="0"/>
              <a:t>17.04.2025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6EBBE5-D188-54BB-1902-12B13EB30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B743E3-BBC0-6913-5B80-37CDEB392D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94C06-AB74-4E60-9EC2-46F0FBCF3A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51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840559" y="3702132"/>
            <a:ext cx="8466749" cy="792396"/>
          </a:xfrm>
        </p:spPr>
        <p:txBody>
          <a:bodyPr>
            <a:normAutofit/>
          </a:bodyPr>
          <a:lstStyle/>
          <a:p>
            <a:r>
              <a:rPr lang="ru-RU" sz="1800" dirty="0">
                <a:ea typeface="SimSun-ExtB" panose="02010609060101010101" pitchFamily="49" charset="-122"/>
                <a:cs typeface="Times New Roman" panose="02020603050405020304" pitchFamily="18" charset="0"/>
              </a:rPr>
              <a:t>Специальность 09.02.07 Информационные системы и программирование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546051" y="2535659"/>
            <a:ext cx="8466748" cy="1063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0555" algn="ctr">
              <a:lnSpc>
                <a:spcPct val="105000"/>
              </a:lnSpc>
              <a:spcBef>
                <a:spcPts val="5"/>
              </a:spcBef>
              <a:spcAft>
                <a:spcPts val="800"/>
              </a:spcAft>
            </a:pPr>
            <a:r>
              <a:rPr lang="ru-RU" sz="18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ОТЧЕТ ПО ПРОИЗВОДСТВЕННОЙ ПРАКТИКЕ</a:t>
            </a:r>
          </a:p>
          <a:p>
            <a:pPr marL="630555" algn="ctr"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ru-RU" dirty="0">
                <a:effectLst/>
                <a:latin typeface="Calibri (Основной текст)"/>
                <a:ea typeface="Times New Roman" panose="02020603050405020304" pitchFamily="18" charset="0"/>
              </a:rPr>
              <a:t>РАЗРАБОТКА МОДУЛЕЙ ПРОГРАММНОГО ОБЕСПЕЧЕНИЯ ДЛЯ КОМПЬЮТЕРНЫХ СИСТЕМ</a:t>
            </a:r>
            <a:endParaRPr lang="ru-RU" dirty="0">
              <a:effectLst/>
              <a:latin typeface="Calibri (Основной текст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692272" y="4526975"/>
            <a:ext cx="44997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cs typeface="Times New Roman" panose="02020603050405020304" pitchFamily="18" charset="0"/>
              </a:rPr>
              <a:t>Выполнила: </a:t>
            </a:r>
            <a:r>
              <a:rPr lang="ru-RU" dirty="0" err="1">
                <a:cs typeface="Times New Roman" panose="02020603050405020304" pitchFamily="18" charset="0"/>
              </a:rPr>
              <a:t>Любивая</a:t>
            </a:r>
            <a:r>
              <a:rPr lang="ru-RU" dirty="0">
                <a:cs typeface="Times New Roman" panose="02020603050405020304" pitchFamily="18" charset="0"/>
              </a:rPr>
              <a:t> А. А.</a:t>
            </a:r>
          </a:p>
          <a:p>
            <a:r>
              <a:rPr lang="ru-RU" dirty="0">
                <a:cs typeface="Times New Roman" panose="02020603050405020304" pitchFamily="18" charset="0"/>
              </a:rPr>
              <a:t>группа 43П курс 4</a:t>
            </a:r>
          </a:p>
          <a:p>
            <a:r>
              <a:rPr lang="ru-RU" dirty="0">
                <a:cs typeface="Times New Roman" panose="02020603050405020304" pitchFamily="18" charset="0"/>
              </a:rPr>
              <a:t>Руководитель Голубева Е.П.</a:t>
            </a:r>
            <a:r>
              <a:rPr lang="en-US" dirty="0">
                <a:cs typeface="Times New Roman" panose="02020603050405020304" pitchFamily="18" charset="0"/>
              </a:rPr>
              <a:t>,</a:t>
            </a:r>
            <a:r>
              <a:rPr lang="ru-RU" dirty="0">
                <a:cs typeface="Times New Roman" panose="02020603050405020304" pitchFamily="18" charset="0"/>
              </a:rPr>
              <a:t> Мухина Л. В.</a:t>
            </a:r>
            <a:r>
              <a:rPr lang="en-US" dirty="0">
                <a:cs typeface="Times New Roman" panose="02020603050405020304" pitchFamily="18" charset="0"/>
              </a:rPr>
              <a:t> </a:t>
            </a:r>
            <a:endParaRPr lang="ru-RU" dirty="0"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4911" y="6093297"/>
            <a:ext cx="1998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Нижний Новгород</a:t>
            </a:r>
          </a:p>
          <a:p>
            <a:pPr algn="ctr"/>
            <a:r>
              <a:rPr lang="ru-RU" dirty="0">
                <a:cs typeface="Times New Roman" panose="02020603050405020304" pitchFamily="18" charset="0"/>
              </a:rPr>
              <a:t>2025 г.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107A70-B5F2-4F42-B1C7-DFC8B3F5C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89" y="186540"/>
            <a:ext cx="11212490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20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D67DE-A4DF-9D31-0990-81F513A16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77E1382-0593-89F5-1E66-96170C39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Регистрация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7AE9A25-233F-3AF0-282C-500DADB8485D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7B90B3-C882-0548-D14D-FEBF4D41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439064-BBBB-CBE2-449E-A5D49AFBB8B5}"/>
              </a:ext>
            </a:extLst>
          </p:cNvPr>
          <p:cNvSpPr txBox="1"/>
          <p:nvPr/>
        </p:nvSpPr>
        <p:spPr>
          <a:xfrm>
            <a:off x="244450" y="1766800"/>
            <a:ext cx="8691513" cy="481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/>
              <a:t>Свойства: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Login</a:t>
            </a:r>
            <a:r>
              <a:rPr lang="ru-RU" dirty="0"/>
              <a:t>: логин пользователя.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Password</a:t>
            </a:r>
            <a:r>
              <a:rPr lang="ru-RU" dirty="0"/>
              <a:t>: пароль пользователя.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IsAdmin</a:t>
            </a:r>
            <a:r>
              <a:rPr lang="ru-RU" dirty="0"/>
              <a:t>: флаг для определения роли </a:t>
            </a:r>
          </a:p>
          <a:p>
            <a:pPr>
              <a:lnSpc>
                <a:spcPct val="114000"/>
              </a:lnSpc>
            </a:pPr>
            <a:endParaRPr lang="ru-RU" dirty="0"/>
          </a:p>
          <a:p>
            <a:pPr>
              <a:lnSpc>
                <a:spcPct val="114000"/>
              </a:lnSpc>
            </a:pPr>
            <a:r>
              <a:rPr lang="ru-RU" dirty="0"/>
              <a:t>Команда: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RegisterCommand</a:t>
            </a:r>
            <a:r>
              <a:rPr lang="ru-RU" dirty="0"/>
              <a:t>: команда для регистрации нового пользователя.</a:t>
            </a:r>
          </a:p>
          <a:p>
            <a:pPr>
              <a:lnSpc>
                <a:spcPct val="114000"/>
              </a:lnSpc>
            </a:pPr>
            <a:endParaRPr lang="ru-RU" dirty="0"/>
          </a:p>
          <a:p>
            <a:pPr>
              <a:lnSpc>
                <a:spcPct val="114000"/>
              </a:lnSpc>
            </a:pPr>
            <a:r>
              <a:rPr lang="ru-RU" dirty="0"/>
              <a:t>Методы: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ToAuth</a:t>
            </a:r>
            <a:r>
              <a:rPr lang="ru-RU" b="1" dirty="0"/>
              <a:t>(): </a:t>
            </a:r>
            <a:r>
              <a:rPr lang="ru-RU" dirty="0"/>
              <a:t>переключает на страницу авторизации.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Register</a:t>
            </a:r>
            <a:r>
              <a:rPr lang="ru-RU" b="1" dirty="0"/>
              <a:t>(): </a:t>
            </a:r>
            <a:r>
              <a:rPr lang="ru-RU" dirty="0"/>
              <a:t>обрабатывает регистрацию:</a:t>
            </a:r>
          </a:p>
          <a:p>
            <a:pPr>
              <a:lnSpc>
                <a:spcPct val="114000"/>
              </a:lnSpc>
            </a:pPr>
            <a:r>
              <a:rPr lang="ru-RU" dirty="0"/>
              <a:t>Проверяет, что поля логина и пароля не пустые.</a:t>
            </a:r>
          </a:p>
          <a:p>
            <a:pPr>
              <a:lnSpc>
                <a:spcPct val="114000"/>
              </a:lnSpc>
            </a:pPr>
            <a:r>
              <a:rPr lang="ru-RU" dirty="0"/>
              <a:t>Проверяет, существует ли пользователь с таким логином.</a:t>
            </a:r>
          </a:p>
          <a:p>
            <a:pPr>
              <a:lnSpc>
                <a:spcPct val="114000"/>
              </a:lnSpc>
            </a:pPr>
            <a:r>
              <a:rPr lang="ru-RU" dirty="0"/>
              <a:t>Создает нового пользователя и сохраняет его в базе данных.</a:t>
            </a:r>
          </a:p>
          <a:p>
            <a:pPr>
              <a:lnSpc>
                <a:spcPct val="114000"/>
              </a:lnSpc>
            </a:pPr>
            <a:r>
              <a:rPr lang="ru-RU" dirty="0"/>
              <a:t>Показывает сообщения об успехе или ошибке.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CCDD91-7330-1538-957F-DC565E66A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435" y="3929974"/>
            <a:ext cx="5341598" cy="27895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1C961B-5DFD-E4EF-42B9-0278F07E4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573" y="240376"/>
            <a:ext cx="2741487" cy="15264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A913614-715B-BD02-60F5-A3DC77616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101" y="1874932"/>
            <a:ext cx="44100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3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FAFFF-03C9-0895-1E2A-7732EEDC6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028BFBB-42B5-3DFB-9F0B-2F276070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067" y="3170583"/>
            <a:ext cx="6324483" cy="3386233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E4B7095-A6F0-A345-9513-513F1EEF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Меню курсов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D4FDD70-E98B-D905-3A3E-50E6236D9CA3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15B41B-DE41-8479-F3E1-94CAA1AE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5A21EE-4CD8-CABA-82A7-129AD69C2538}"/>
              </a:ext>
            </a:extLst>
          </p:cNvPr>
          <p:cNvSpPr txBox="1"/>
          <p:nvPr/>
        </p:nvSpPr>
        <p:spPr>
          <a:xfrm>
            <a:off x="5606353" y="1852066"/>
            <a:ext cx="6511090" cy="1073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sz="1600" b="1" dirty="0"/>
              <a:t>Конструктор</a:t>
            </a:r>
            <a:r>
              <a:rPr lang="ru-RU" sz="1600" dirty="0"/>
              <a:t>:</a:t>
            </a:r>
          </a:p>
          <a:p>
            <a:pPr>
              <a:lnSpc>
                <a:spcPct val="150000"/>
              </a:lnSpc>
            </a:pPr>
            <a:r>
              <a:rPr lang="ru-RU" sz="1600" dirty="0"/>
              <a:t>Инициализирует текущего пользователя, загружает курсы, обновляет видимость кнопки и вычисляет общее количество баллов.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32A13B-3CE4-D256-053D-B68E0B7E2339}"/>
              </a:ext>
            </a:extLst>
          </p:cNvPr>
          <p:cNvSpPr txBox="1"/>
          <p:nvPr/>
        </p:nvSpPr>
        <p:spPr>
          <a:xfrm>
            <a:off x="244450" y="1852066"/>
            <a:ext cx="5663870" cy="485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b="1" dirty="0"/>
              <a:t>Методы</a:t>
            </a:r>
            <a:r>
              <a:rPr lang="ru-RU" sz="1600" dirty="0"/>
              <a:t>:</a:t>
            </a:r>
          </a:p>
          <a:p>
            <a:pPr>
              <a:lnSpc>
                <a:spcPct val="150000"/>
              </a:lnSpc>
            </a:pPr>
            <a:r>
              <a:rPr lang="ru-RU" sz="1600" b="1" dirty="0" err="1"/>
              <a:t>Load</a:t>
            </a:r>
            <a:r>
              <a:rPr lang="ru-RU" sz="1600" b="1" dirty="0"/>
              <a:t>(): </a:t>
            </a:r>
            <a:r>
              <a:rPr lang="ru-RU" sz="1600" dirty="0"/>
              <a:t>загружает список курсов из </a:t>
            </a:r>
            <a:r>
              <a:rPr lang="ru-RU" sz="1600" dirty="0" err="1"/>
              <a:t>бд</a:t>
            </a:r>
            <a:r>
              <a:rPr lang="ru-RU" sz="1600" dirty="0"/>
              <a:t>.</a:t>
            </a:r>
          </a:p>
          <a:p>
            <a:pPr>
              <a:lnSpc>
                <a:spcPct val="150000"/>
              </a:lnSpc>
            </a:pPr>
            <a:r>
              <a:rPr lang="ru-RU" sz="1600" b="1" dirty="0" err="1"/>
              <a:t>UpdateButtonVisibility</a:t>
            </a:r>
            <a:r>
              <a:rPr lang="ru-RU" sz="1600" b="1" dirty="0"/>
              <a:t>(): </a:t>
            </a:r>
            <a:r>
              <a:rPr lang="ru-RU" sz="1600" dirty="0"/>
              <a:t>обновляет видимость кнопки в зависимости от роли пользователя.</a:t>
            </a:r>
          </a:p>
          <a:p>
            <a:pPr>
              <a:lnSpc>
                <a:spcPct val="150000"/>
              </a:lnSpc>
            </a:pPr>
            <a:r>
              <a:rPr lang="ru-RU" sz="1600" b="1" dirty="0" err="1"/>
              <a:t>AllFilters</a:t>
            </a:r>
            <a:r>
              <a:rPr lang="ru-RU" sz="1600" b="1" dirty="0"/>
              <a:t>(): </a:t>
            </a:r>
            <a:r>
              <a:rPr lang="ru-RU" sz="1600" dirty="0"/>
              <a:t>фильтрует курсы по строке поиска.</a:t>
            </a:r>
          </a:p>
          <a:p>
            <a:pPr>
              <a:lnSpc>
                <a:spcPct val="150000"/>
              </a:lnSpc>
            </a:pPr>
            <a:r>
              <a:rPr lang="ru-RU" sz="1600" b="1" dirty="0" err="1"/>
              <a:t>CalculateTotalPoints</a:t>
            </a:r>
            <a:r>
              <a:rPr lang="ru-RU" sz="1600" b="1" dirty="0"/>
              <a:t>(): </a:t>
            </a:r>
            <a:r>
              <a:rPr lang="ru-RU" sz="1600" dirty="0"/>
              <a:t>вычисляет общее количество баллов, </a:t>
            </a:r>
          </a:p>
          <a:p>
            <a:pPr>
              <a:lnSpc>
                <a:spcPct val="150000"/>
              </a:lnSpc>
            </a:pPr>
            <a:r>
              <a:rPr lang="ru-RU" sz="1600" dirty="0"/>
              <a:t>набранных текущим пользователем в тестах.</a:t>
            </a:r>
          </a:p>
          <a:p>
            <a:pPr>
              <a:lnSpc>
                <a:spcPct val="150000"/>
              </a:lnSpc>
            </a:pPr>
            <a:r>
              <a:rPr lang="ru-RU" sz="1600" b="1" dirty="0" err="1"/>
              <a:t>ToClients</a:t>
            </a:r>
            <a:r>
              <a:rPr lang="ru-RU" sz="1600" b="1" dirty="0"/>
              <a:t>(): </a:t>
            </a:r>
            <a:r>
              <a:rPr lang="ru-RU" sz="1600" dirty="0"/>
              <a:t>переключает на страницу клиентов.</a:t>
            </a:r>
          </a:p>
          <a:p>
            <a:pPr>
              <a:lnSpc>
                <a:spcPct val="150000"/>
              </a:lnSpc>
            </a:pPr>
            <a:r>
              <a:rPr lang="ru-RU" sz="1600" b="1" dirty="0" err="1"/>
              <a:t>ToTest</a:t>
            </a:r>
            <a:r>
              <a:rPr lang="ru-RU" sz="1600" b="1" dirty="0"/>
              <a:t>(): </a:t>
            </a:r>
            <a:r>
              <a:rPr lang="ru-RU" sz="1600" dirty="0"/>
              <a:t>переключает на страницу тестов.</a:t>
            </a:r>
          </a:p>
          <a:p>
            <a:pPr>
              <a:lnSpc>
                <a:spcPct val="150000"/>
              </a:lnSpc>
            </a:pPr>
            <a:r>
              <a:rPr lang="ru-RU" sz="1600" b="1" dirty="0" err="1"/>
              <a:t>ToInput</a:t>
            </a:r>
            <a:r>
              <a:rPr lang="ru-RU" sz="1600" b="1" dirty="0"/>
              <a:t>(): </a:t>
            </a:r>
            <a:r>
              <a:rPr lang="ru-RU" sz="1600" dirty="0"/>
              <a:t>переключает на страницу ввода.</a:t>
            </a:r>
          </a:p>
          <a:p>
            <a:pPr>
              <a:lnSpc>
                <a:spcPct val="150000"/>
              </a:lnSpc>
            </a:pPr>
            <a:r>
              <a:rPr lang="ru-RU" sz="1600" b="1" dirty="0" err="1"/>
              <a:t>NavigateToCourse</a:t>
            </a:r>
            <a:r>
              <a:rPr lang="ru-RU" sz="1600" b="1" dirty="0"/>
              <a:t>(</a:t>
            </a:r>
            <a:r>
              <a:rPr lang="ru-RU" sz="1600" b="1" dirty="0" err="1"/>
              <a:t>int</a:t>
            </a:r>
            <a:r>
              <a:rPr lang="ru-RU" sz="1600" b="1" dirty="0"/>
              <a:t> </a:t>
            </a:r>
            <a:r>
              <a:rPr lang="ru-RU" sz="1600" b="1" dirty="0" err="1"/>
              <a:t>id</a:t>
            </a:r>
            <a:r>
              <a:rPr lang="ru-RU" sz="1600" b="1" dirty="0"/>
              <a:t>): </a:t>
            </a:r>
            <a:r>
              <a:rPr lang="ru-RU" sz="1600" dirty="0"/>
              <a:t>переключает на страницу курса по заданному идентификатору. Если курс недоступен, отображает сообщение об этом.</a:t>
            </a:r>
          </a:p>
        </p:txBody>
      </p:sp>
    </p:spTree>
    <p:extLst>
      <p:ext uri="{BB962C8B-B14F-4D97-AF65-F5344CB8AC3E}">
        <p14:creationId xmlns:p14="http://schemas.microsoft.com/office/powerpoint/2010/main" val="151422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25B78-2A3A-382D-10E0-724100CD6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3D05A62-4BA2-F89B-2DEA-90AC5CDA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Меню тестов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545C9E2-9094-20BB-5D8B-A99B78B86AF7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7F7998-BF70-001D-6394-4672ABD2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6C28C1-3325-FF2A-14CE-0ECB39439757}"/>
              </a:ext>
            </a:extLst>
          </p:cNvPr>
          <p:cNvSpPr txBox="1"/>
          <p:nvPr/>
        </p:nvSpPr>
        <p:spPr>
          <a:xfrm>
            <a:off x="339365" y="1899707"/>
            <a:ext cx="11372737" cy="481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b="1" dirty="0" err="1"/>
              <a:t>Load</a:t>
            </a:r>
            <a:r>
              <a:rPr lang="ru-RU" b="1" dirty="0"/>
              <a:t>(): </a:t>
            </a:r>
            <a:r>
              <a:rPr lang="ru-RU" dirty="0"/>
              <a:t>Загружает список тестов из базы данных.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CalculateTotalPoints</a:t>
            </a:r>
            <a:r>
              <a:rPr lang="ru-RU" b="1" dirty="0"/>
              <a:t>(): </a:t>
            </a:r>
            <a:r>
              <a:rPr lang="ru-RU" dirty="0"/>
              <a:t>Рассчитывает общее количество очков для текущего пользователя, суммируя очки из </a:t>
            </a:r>
            <a:r>
              <a:rPr lang="ru-RU" dirty="0" err="1"/>
              <a:t>UsersTests</a:t>
            </a:r>
            <a:r>
              <a:rPr lang="ru-RU" dirty="0"/>
              <a:t>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AllFilters</a:t>
            </a:r>
            <a:r>
              <a:rPr lang="ru-RU" b="1" dirty="0"/>
              <a:t>(): </a:t>
            </a:r>
            <a:r>
              <a:rPr lang="ru-RU" dirty="0"/>
              <a:t>Фильтрует список тестов</a:t>
            </a:r>
          </a:p>
          <a:p>
            <a:pPr>
              <a:lnSpc>
                <a:spcPct val="114000"/>
              </a:lnSpc>
            </a:pPr>
            <a:r>
              <a:rPr lang="ru-RU" dirty="0"/>
              <a:t>на основе строки поиска.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NavigateToTest</a:t>
            </a:r>
            <a:r>
              <a:rPr lang="ru-RU" b="1" dirty="0"/>
              <a:t>(</a:t>
            </a:r>
            <a:r>
              <a:rPr lang="ru-RU" b="1" dirty="0" err="1"/>
              <a:t>int</a:t>
            </a:r>
            <a:r>
              <a:rPr lang="ru-RU" b="1" dirty="0"/>
              <a:t> </a:t>
            </a:r>
            <a:r>
              <a:rPr lang="ru-RU" b="1" dirty="0" err="1"/>
              <a:t>id</a:t>
            </a:r>
            <a:r>
              <a:rPr lang="ru-RU" b="1" dirty="0"/>
              <a:t>): </a:t>
            </a:r>
            <a:r>
              <a:rPr lang="ru-RU" dirty="0"/>
              <a:t>Переходит</a:t>
            </a:r>
          </a:p>
          <a:p>
            <a:pPr>
              <a:lnSpc>
                <a:spcPct val="114000"/>
              </a:lnSpc>
            </a:pPr>
            <a:r>
              <a:rPr lang="ru-RU" dirty="0"/>
              <a:t>к тесту по его идентификатору, </a:t>
            </a:r>
          </a:p>
          <a:p>
            <a:pPr>
              <a:lnSpc>
                <a:spcPct val="114000"/>
              </a:lnSpc>
            </a:pPr>
            <a:r>
              <a:rPr lang="ru-RU" dirty="0"/>
              <a:t>создавая соответствующий </a:t>
            </a:r>
          </a:p>
          <a:p>
            <a:pPr>
              <a:lnSpc>
                <a:spcPct val="114000"/>
              </a:lnSpc>
            </a:pPr>
            <a:r>
              <a:rPr lang="ru-RU" dirty="0" err="1"/>
              <a:t>ViewModel</a:t>
            </a:r>
            <a:r>
              <a:rPr lang="ru-RU" dirty="0"/>
              <a:t> для теста.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ToClients</a:t>
            </a:r>
            <a:r>
              <a:rPr lang="ru-RU" b="1" dirty="0"/>
              <a:t>() и </a:t>
            </a:r>
            <a:r>
              <a:rPr lang="ru-RU" b="1" dirty="0" err="1"/>
              <a:t>ToMain</a:t>
            </a:r>
            <a:r>
              <a:rPr lang="ru-RU" b="1" dirty="0"/>
              <a:t>(): </a:t>
            </a:r>
          </a:p>
          <a:p>
            <a:pPr>
              <a:lnSpc>
                <a:spcPct val="114000"/>
              </a:lnSpc>
            </a:pPr>
            <a:r>
              <a:rPr lang="ru-RU" dirty="0"/>
              <a:t>Переходы к другим страницам</a:t>
            </a:r>
          </a:p>
          <a:p>
            <a:pPr>
              <a:lnSpc>
                <a:spcPct val="114000"/>
              </a:lnSpc>
            </a:pPr>
            <a:r>
              <a:rPr lang="ru-RU" dirty="0"/>
              <a:t>приложения.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ShowTestNotAvailableMessage</a:t>
            </a:r>
            <a:r>
              <a:rPr lang="ru-RU" b="1" dirty="0"/>
              <a:t>(): </a:t>
            </a:r>
          </a:p>
          <a:p>
            <a:pPr>
              <a:lnSpc>
                <a:spcPct val="114000"/>
              </a:lnSpc>
            </a:pPr>
            <a:r>
              <a:rPr lang="ru-RU" dirty="0"/>
              <a:t>Отображает сообщение,</a:t>
            </a:r>
          </a:p>
          <a:p>
            <a:pPr>
              <a:lnSpc>
                <a:spcPct val="114000"/>
              </a:lnSpc>
            </a:pPr>
            <a:r>
              <a:rPr lang="ru-RU" dirty="0"/>
              <a:t>если тест недоступен.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6579D8-0A72-0E93-5E36-4F5AF5B38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269" y="2644851"/>
            <a:ext cx="7822366" cy="417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1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0A846-17E2-A05B-2193-46681EF16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201F172-0366-3F35-069E-43E88AA0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Пользователи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092BA7B-FA60-CDF5-540A-9A5E5BD5E57B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3F7715-6F92-359E-A32F-DC540828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23A8ED-DBBA-BB85-31E6-6D69D0AE3240}"/>
              </a:ext>
            </a:extLst>
          </p:cNvPr>
          <p:cNvSpPr txBox="1"/>
          <p:nvPr/>
        </p:nvSpPr>
        <p:spPr>
          <a:xfrm>
            <a:off x="329637" y="1671646"/>
            <a:ext cx="10983631" cy="481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/>
              <a:t>Поля и свойства:</a:t>
            </a:r>
          </a:p>
          <a:p>
            <a:pPr>
              <a:lnSpc>
                <a:spcPct val="114000"/>
              </a:lnSpc>
            </a:pPr>
            <a:r>
              <a:rPr lang="ru-RU" b="1" dirty="0"/>
              <a:t>_</a:t>
            </a:r>
            <a:r>
              <a:rPr lang="ru-RU" b="1" dirty="0" err="1"/>
              <a:t>userList</a:t>
            </a:r>
            <a:r>
              <a:rPr lang="ru-RU" b="1" dirty="0"/>
              <a:t>: </a:t>
            </a:r>
            <a:r>
              <a:rPr lang="ru-RU" dirty="0"/>
              <a:t>Список пользователей, </a:t>
            </a:r>
          </a:p>
          <a:p>
            <a:pPr>
              <a:lnSpc>
                <a:spcPct val="114000"/>
              </a:lnSpc>
            </a:pPr>
            <a:r>
              <a:rPr lang="ru-RU" dirty="0"/>
              <a:t>который отображается в интерфейсе.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_</a:t>
            </a:r>
            <a:r>
              <a:rPr lang="ru-RU" b="1" dirty="0" err="1"/>
              <a:t>currentUser</a:t>
            </a:r>
            <a:r>
              <a:rPr lang="ru-RU" b="1" dirty="0"/>
              <a:t> : </a:t>
            </a:r>
            <a:r>
              <a:rPr lang="ru-RU" dirty="0"/>
              <a:t>Текущий пользователь.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TotalPoints</a:t>
            </a:r>
            <a:r>
              <a:rPr lang="ru-RU" b="1" dirty="0"/>
              <a:t>: </a:t>
            </a:r>
            <a:r>
              <a:rPr lang="ru-RU" dirty="0"/>
              <a:t>Общее количество баллов, </a:t>
            </a:r>
          </a:p>
          <a:p>
            <a:pPr>
              <a:lnSpc>
                <a:spcPct val="114000"/>
              </a:lnSpc>
            </a:pPr>
            <a:r>
              <a:rPr lang="ru-RU" dirty="0"/>
              <a:t>которые пользователь набрал в тестах.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Search</a:t>
            </a:r>
            <a:r>
              <a:rPr lang="ru-RU" dirty="0"/>
              <a:t>: Строка поиска для фильтрации.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RoleFilter</a:t>
            </a:r>
            <a:r>
              <a:rPr lang="ru-RU" b="1" dirty="0"/>
              <a:t>: </a:t>
            </a:r>
            <a:r>
              <a:rPr lang="ru-RU" dirty="0"/>
              <a:t>Список ролей для фильтрации.</a:t>
            </a:r>
          </a:p>
          <a:p>
            <a:pPr>
              <a:lnSpc>
                <a:spcPct val="114000"/>
              </a:lnSpc>
            </a:pPr>
            <a:endParaRPr lang="ru-RU" dirty="0"/>
          </a:p>
          <a:p>
            <a:pPr>
              <a:lnSpc>
                <a:spcPct val="114000"/>
              </a:lnSpc>
            </a:pPr>
            <a:r>
              <a:rPr lang="ru-RU" dirty="0"/>
              <a:t>Методы: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Load</a:t>
            </a:r>
            <a:r>
              <a:rPr lang="ru-RU" b="1" dirty="0"/>
              <a:t>(): </a:t>
            </a:r>
            <a:r>
              <a:rPr lang="ru-RU" dirty="0"/>
              <a:t>Загружает пользователей из базы данных.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CalculateTotalPoints</a:t>
            </a:r>
            <a:r>
              <a:rPr lang="ru-RU" b="1" dirty="0"/>
              <a:t>(): </a:t>
            </a:r>
            <a:r>
              <a:rPr lang="ru-RU" dirty="0"/>
              <a:t>Вычисляет общее количество баллов для текущего пользователя.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ToLast</a:t>
            </a:r>
            <a:r>
              <a:rPr lang="ru-RU" b="1" dirty="0"/>
              <a:t>(): </a:t>
            </a:r>
            <a:r>
              <a:rPr lang="ru-RU" dirty="0"/>
              <a:t>Переходит на страницу меню.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Update(</a:t>
            </a:r>
            <a:r>
              <a:rPr lang="ru-RU" b="1" dirty="0" err="1"/>
              <a:t>int</a:t>
            </a:r>
            <a:r>
              <a:rPr lang="ru-RU" b="1" dirty="0"/>
              <a:t> </a:t>
            </a:r>
            <a:r>
              <a:rPr lang="ru-RU" b="1" dirty="0" err="1"/>
              <a:t>userId</a:t>
            </a:r>
            <a:r>
              <a:rPr lang="ru-RU" b="1" dirty="0"/>
              <a:t>): </a:t>
            </a:r>
            <a:r>
              <a:rPr lang="ru-RU" dirty="0"/>
              <a:t>Переходит на страницу редактирования пользователя.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AllFilters</a:t>
            </a:r>
            <a:r>
              <a:rPr lang="ru-RU" b="1" dirty="0"/>
              <a:t>(): </a:t>
            </a:r>
            <a:r>
              <a:rPr lang="ru-RU" dirty="0"/>
              <a:t>Применяет фильтры к списку пользователей на основе поиска и выбранной роли.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8EC25C-755C-406B-E3AF-9A54D21D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177" y="980729"/>
            <a:ext cx="7306823" cy="391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2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C785B-5102-EF50-429A-9FE2CF0C3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77D4E2B-F429-441A-9556-6C09C146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Информация о пользователе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3B2416-E893-16D2-6DB9-4B8696085A94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C164E1-8BB7-69BC-4DDE-F094D36F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7A67CF-DE8C-5CC3-E6D6-F63209E230AA}"/>
              </a:ext>
            </a:extLst>
          </p:cNvPr>
          <p:cNvSpPr txBox="1"/>
          <p:nvPr/>
        </p:nvSpPr>
        <p:spPr>
          <a:xfrm>
            <a:off x="339366" y="1965064"/>
            <a:ext cx="8989460" cy="4495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/>
              <a:t>Первый конструктор принимает объект User  для инициализации текущего пользователя.</a:t>
            </a:r>
          </a:p>
          <a:p>
            <a:pPr>
              <a:lnSpc>
                <a:spcPct val="114000"/>
              </a:lnSpc>
            </a:pPr>
            <a:r>
              <a:rPr lang="ru-RU" dirty="0"/>
              <a:t>Второй конструктор принимает идентификатор пользователя и загружает данные о пользователе из базы данных, используя</a:t>
            </a:r>
          </a:p>
          <a:p>
            <a:pPr>
              <a:lnSpc>
                <a:spcPct val="114000"/>
              </a:lnSpc>
            </a:pPr>
            <a:r>
              <a:rPr lang="ru-RU" dirty="0" err="1"/>
              <a:t>Entity</a:t>
            </a:r>
            <a:r>
              <a:rPr lang="ru-RU" dirty="0"/>
              <a:t> Framework. Если пользователь </a:t>
            </a:r>
          </a:p>
          <a:p>
            <a:pPr>
              <a:lnSpc>
                <a:spcPct val="114000"/>
              </a:lnSpc>
            </a:pPr>
            <a:r>
              <a:rPr lang="ru-RU" dirty="0"/>
              <a:t>не найден, выводится сообщение в консоль.</a:t>
            </a:r>
          </a:p>
          <a:p>
            <a:pPr>
              <a:lnSpc>
                <a:spcPct val="114000"/>
              </a:lnSpc>
            </a:pPr>
            <a:endParaRPr lang="ru-RU" dirty="0"/>
          </a:p>
          <a:p>
            <a:pPr>
              <a:lnSpc>
                <a:spcPct val="114000"/>
              </a:lnSpc>
            </a:pPr>
            <a:r>
              <a:rPr lang="ru-RU" dirty="0"/>
              <a:t>Методы:</a:t>
            </a:r>
          </a:p>
          <a:p>
            <a:pPr>
              <a:lnSpc>
                <a:spcPct val="114000"/>
              </a:lnSpc>
            </a:pPr>
            <a:r>
              <a:rPr lang="ru-RU" dirty="0" err="1"/>
              <a:t>LoadCurrentUser</a:t>
            </a:r>
            <a:r>
              <a:rPr lang="ru-RU" dirty="0"/>
              <a:t> </a:t>
            </a:r>
            <a:r>
              <a:rPr lang="ru-RU" dirty="0" err="1"/>
              <a:t>Tests</a:t>
            </a:r>
            <a:r>
              <a:rPr lang="ru-RU" dirty="0"/>
              <a:t>(): Загружает тесты,</a:t>
            </a:r>
          </a:p>
          <a:p>
            <a:pPr>
              <a:lnSpc>
                <a:spcPct val="114000"/>
              </a:lnSpc>
            </a:pPr>
            <a:r>
              <a:rPr lang="ru-RU" dirty="0"/>
              <a:t>связанные с редактируемым </a:t>
            </a:r>
          </a:p>
          <a:p>
            <a:pPr>
              <a:lnSpc>
                <a:spcPct val="114000"/>
              </a:lnSpc>
            </a:pPr>
            <a:r>
              <a:rPr lang="ru-RU" dirty="0"/>
              <a:t>пользователем.</a:t>
            </a:r>
          </a:p>
          <a:p>
            <a:pPr>
              <a:lnSpc>
                <a:spcPct val="114000"/>
              </a:lnSpc>
            </a:pPr>
            <a:r>
              <a:rPr lang="ru-RU" dirty="0" err="1"/>
              <a:t>ToLast</a:t>
            </a:r>
            <a:r>
              <a:rPr lang="ru-RU" dirty="0"/>
              <a:t>(): Переходит на страницу клиентов.</a:t>
            </a:r>
          </a:p>
          <a:p>
            <a:pPr>
              <a:lnSpc>
                <a:spcPct val="114000"/>
              </a:lnSpc>
            </a:pPr>
            <a:r>
              <a:rPr lang="ru-RU" dirty="0" err="1"/>
              <a:t>AddUs</a:t>
            </a:r>
            <a:r>
              <a:rPr lang="ru-RU" dirty="0"/>
              <a:t>(): Сохраняет изменения </a:t>
            </a:r>
          </a:p>
          <a:p>
            <a:pPr>
              <a:lnSpc>
                <a:spcPct val="114000"/>
              </a:lnSpc>
            </a:pPr>
            <a:r>
              <a:rPr lang="ru-RU" dirty="0"/>
              <a:t>пользователя после подтверждения</a:t>
            </a:r>
          </a:p>
          <a:p>
            <a:pPr>
              <a:lnSpc>
                <a:spcPct val="114000"/>
              </a:lnSpc>
            </a:pPr>
            <a:r>
              <a:rPr lang="ru-RU" dirty="0"/>
              <a:t>действия через диалоговое окно.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C47CDBF-7E4E-B38B-40C7-A6482C94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263" y="2821020"/>
            <a:ext cx="7260584" cy="37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04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2E74F-C8F0-5D1D-8DDE-DE357F38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CC1E979-17E0-9B57-02C0-DEEE72434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Курсы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4EE84D8-9CDF-12B9-9712-07B675C0557C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29FD7C-782E-5E69-3792-10A7401B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D25791-3C3B-5AD9-BB3A-7D152313DAA1}"/>
              </a:ext>
            </a:extLst>
          </p:cNvPr>
          <p:cNvSpPr txBox="1"/>
          <p:nvPr/>
        </p:nvSpPr>
        <p:spPr>
          <a:xfrm>
            <a:off x="339365" y="1965064"/>
            <a:ext cx="11187912" cy="4495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/>
              <a:t>Поля и свойства:</a:t>
            </a:r>
          </a:p>
          <a:p>
            <a:pPr>
              <a:lnSpc>
                <a:spcPct val="114000"/>
              </a:lnSpc>
            </a:pPr>
            <a:r>
              <a:rPr lang="ru-RU" dirty="0"/>
              <a:t>_</a:t>
            </a:r>
            <a:r>
              <a:rPr lang="ru-RU" b="1" dirty="0" err="1"/>
              <a:t>isButtonVisible</a:t>
            </a:r>
            <a:r>
              <a:rPr lang="ru-RU" b="1" dirty="0"/>
              <a:t>: </a:t>
            </a:r>
            <a:r>
              <a:rPr lang="ru-RU" dirty="0"/>
              <a:t>Логическое поле, определяющее видимость кнопки.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IsButtonVisible</a:t>
            </a:r>
            <a:r>
              <a:rPr lang="ru-RU" b="1" dirty="0"/>
              <a:t>: </a:t>
            </a:r>
            <a:r>
              <a:rPr lang="ru-RU" dirty="0"/>
              <a:t>Свойство с поддержкой уведомлений об изменениях, которое управляет видимостью кнопки.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_</a:t>
            </a:r>
            <a:r>
              <a:rPr lang="ru-RU" b="1" dirty="0" err="1"/>
              <a:t>currentUser</a:t>
            </a:r>
            <a:r>
              <a:rPr lang="ru-RU" b="1" dirty="0"/>
              <a:t> : </a:t>
            </a:r>
            <a:r>
              <a:rPr lang="ru-RU" dirty="0"/>
              <a:t>Текущий пользователь, </a:t>
            </a:r>
          </a:p>
          <a:p>
            <a:pPr>
              <a:lnSpc>
                <a:spcPct val="114000"/>
              </a:lnSpc>
            </a:pPr>
            <a:r>
              <a:rPr lang="ru-RU" dirty="0"/>
              <a:t>который взаимодействует с приложением.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CurrentUser</a:t>
            </a:r>
            <a:r>
              <a:rPr lang="ru-RU" b="1" dirty="0"/>
              <a:t> : </a:t>
            </a:r>
            <a:r>
              <a:rPr lang="ru-RU" dirty="0"/>
              <a:t>Свойство, возвращающее логин </a:t>
            </a:r>
          </a:p>
          <a:p>
            <a:pPr>
              <a:lnSpc>
                <a:spcPct val="114000"/>
              </a:lnSpc>
            </a:pPr>
            <a:r>
              <a:rPr lang="ru-RU" dirty="0"/>
              <a:t>текущего пользователя.</a:t>
            </a:r>
          </a:p>
          <a:p>
            <a:pPr>
              <a:lnSpc>
                <a:spcPct val="114000"/>
              </a:lnSpc>
            </a:pPr>
            <a:endParaRPr lang="ru-RU" dirty="0"/>
          </a:p>
          <a:p>
            <a:pPr>
              <a:lnSpc>
                <a:spcPct val="114000"/>
              </a:lnSpc>
            </a:pPr>
            <a:r>
              <a:rPr lang="ru-RU" dirty="0"/>
              <a:t>Методы: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UpdateButtonVisibility</a:t>
            </a:r>
            <a:r>
              <a:rPr lang="ru-RU" b="1" dirty="0"/>
              <a:t>(): </a:t>
            </a:r>
            <a:r>
              <a:rPr lang="ru-RU" dirty="0"/>
              <a:t>Обновляет видимость</a:t>
            </a:r>
          </a:p>
          <a:p>
            <a:pPr>
              <a:lnSpc>
                <a:spcPct val="114000"/>
              </a:lnSpc>
            </a:pPr>
            <a:r>
              <a:rPr lang="ru-RU" dirty="0"/>
              <a:t>кнопки в зависимости от роли пользователя.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Методы </a:t>
            </a:r>
            <a:r>
              <a:rPr lang="ru-RU" b="1" dirty="0" err="1"/>
              <a:t>ToTestX</a:t>
            </a:r>
            <a:r>
              <a:rPr lang="ru-RU" b="1" dirty="0"/>
              <a:t>(): </a:t>
            </a:r>
            <a:r>
              <a:rPr lang="ru-RU" dirty="0"/>
              <a:t>Переходят на</a:t>
            </a:r>
          </a:p>
          <a:p>
            <a:pPr>
              <a:lnSpc>
                <a:spcPct val="114000"/>
              </a:lnSpc>
            </a:pPr>
            <a:r>
              <a:rPr lang="ru-RU" dirty="0"/>
              <a:t>соответствующие страницы тестов </a:t>
            </a:r>
          </a:p>
          <a:p>
            <a:pPr>
              <a:lnSpc>
                <a:spcPct val="114000"/>
              </a:lnSpc>
            </a:pPr>
            <a:r>
              <a:rPr lang="ru-RU" dirty="0"/>
              <a:t>и обновляют видимость кнопки.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8DD8CD-FD36-CDF9-7A89-FD9F552B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373" y="3022465"/>
            <a:ext cx="6909070" cy="345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5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03904-E0A5-CA06-0E83-C32243B83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374EE94-4AC6-213E-6595-F89852CE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Тесты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1ADCF6A-196F-6E08-35D6-387A0760F6C2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24E154-2659-C1CB-AF5E-E99DBA9D2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174BCC-3407-99AF-047F-08C1F5F2F597}"/>
              </a:ext>
            </a:extLst>
          </p:cNvPr>
          <p:cNvSpPr txBox="1"/>
          <p:nvPr/>
        </p:nvSpPr>
        <p:spPr>
          <a:xfrm>
            <a:off x="244450" y="1906698"/>
            <a:ext cx="5360591" cy="481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b="1" dirty="0" err="1"/>
              <a:t>UpdateButtonVisibility</a:t>
            </a:r>
            <a:r>
              <a:rPr lang="ru-RU" b="1" dirty="0"/>
              <a:t>(): </a:t>
            </a:r>
            <a:r>
              <a:rPr lang="ru-RU" dirty="0"/>
              <a:t>Обновляет видимость кнопки в зависимости от роли текущего пользователя.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Delete</a:t>
            </a:r>
            <a:r>
              <a:rPr lang="ru-RU" b="1" dirty="0"/>
              <a:t>(</a:t>
            </a:r>
            <a:r>
              <a:rPr lang="ru-RU" b="1" dirty="0" err="1"/>
              <a:t>int</a:t>
            </a:r>
            <a:r>
              <a:rPr lang="ru-RU" b="1" dirty="0"/>
              <a:t> </a:t>
            </a:r>
            <a:r>
              <a:rPr lang="ru-RU" b="1" dirty="0" err="1"/>
              <a:t>id</a:t>
            </a:r>
            <a:r>
              <a:rPr lang="ru-RU" b="1" dirty="0"/>
              <a:t>): </a:t>
            </a:r>
            <a:r>
              <a:rPr lang="ru-RU" dirty="0"/>
              <a:t>Удаляет вопрос с указанным идентификатором после подтверждения.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Update(</a:t>
            </a:r>
            <a:r>
              <a:rPr lang="ru-RU" b="1" dirty="0" err="1"/>
              <a:t>int</a:t>
            </a:r>
            <a:r>
              <a:rPr lang="ru-RU" b="1" dirty="0"/>
              <a:t> </a:t>
            </a:r>
            <a:r>
              <a:rPr lang="ru-RU" b="1" dirty="0" err="1"/>
              <a:t>id</a:t>
            </a:r>
            <a:r>
              <a:rPr lang="ru-RU" b="1" dirty="0"/>
              <a:t>): </a:t>
            </a:r>
            <a:r>
              <a:rPr lang="ru-RU" dirty="0"/>
              <a:t>Переходит на страницу редактирования вопроса.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ToPageAddQ1(): </a:t>
            </a:r>
            <a:r>
              <a:rPr lang="ru-RU" dirty="0"/>
              <a:t>Переходит на страницу добавления вопроса.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CheckAnswers</a:t>
            </a:r>
            <a:r>
              <a:rPr lang="ru-RU" b="1" dirty="0"/>
              <a:t>(): </a:t>
            </a:r>
            <a:r>
              <a:rPr lang="ru-RU" dirty="0"/>
              <a:t>Проверяет ответы пользователя и показывает результат.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AddPointsToUser</a:t>
            </a:r>
            <a:r>
              <a:rPr lang="ru-RU" b="1" dirty="0"/>
              <a:t> (</a:t>
            </a:r>
            <a:r>
              <a:rPr lang="ru-RU" b="1" dirty="0" err="1"/>
              <a:t>int</a:t>
            </a:r>
            <a:r>
              <a:rPr lang="ru-RU" b="1" dirty="0"/>
              <a:t> </a:t>
            </a:r>
            <a:r>
              <a:rPr lang="ru-RU" b="1" dirty="0" err="1"/>
              <a:t>points</a:t>
            </a:r>
            <a:r>
              <a:rPr lang="ru-RU" b="1" dirty="0"/>
              <a:t>): </a:t>
            </a:r>
            <a:r>
              <a:rPr lang="ru-RU" dirty="0"/>
              <a:t>Добавляет баллы пользователю на основе результатов теста.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ToMain</a:t>
            </a:r>
            <a:r>
              <a:rPr lang="ru-RU" b="1" dirty="0"/>
              <a:t>(): </a:t>
            </a:r>
            <a:r>
              <a:rPr lang="ru-RU" dirty="0"/>
              <a:t>Возвращает на главную страницу тестов.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ToCourse1(): </a:t>
            </a:r>
            <a:r>
              <a:rPr lang="ru-RU" dirty="0"/>
              <a:t>Переходит на страницу курса.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D5A09C-736F-A437-F2B8-621A63319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22" y="1106444"/>
            <a:ext cx="6802877" cy="57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38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DBECA-CC01-7C95-8E8B-BB0AE1D9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C49FD63-37A1-709D-3223-19750C89F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Добавление/изменение вопроса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D3FBEDF-9561-B2E5-DEA5-9030BBB08F57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80EC37-F9D9-3552-FDCF-264E2B0A5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16D407-DD6E-BF05-F5B7-724657E1AEDF}"/>
              </a:ext>
            </a:extLst>
          </p:cNvPr>
          <p:cNvSpPr txBox="1"/>
          <p:nvPr/>
        </p:nvSpPr>
        <p:spPr>
          <a:xfrm>
            <a:off x="226271" y="1695054"/>
            <a:ext cx="5516686" cy="481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/>
              <a:t>Поля и свойства:</a:t>
            </a:r>
          </a:p>
          <a:p>
            <a:pPr>
              <a:lnSpc>
                <a:spcPct val="114000"/>
              </a:lnSpc>
            </a:pPr>
            <a:r>
              <a:rPr lang="ru-RU" b="1" dirty="0"/>
              <a:t>_</a:t>
            </a:r>
            <a:r>
              <a:rPr lang="ru-RU" b="1" dirty="0" err="1"/>
              <a:t>currentUser</a:t>
            </a:r>
            <a:r>
              <a:rPr lang="ru-RU" b="1" dirty="0"/>
              <a:t> </a:t>
            </a:r>
            <a:r>
              <a:rPr lang="ru-RU" dirty="0"/>
              <a:t>: Текущий пользователь, который добавляет или редактирует вопрос.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CurrentUser</a:t>
            </a:r>
            <a:r>
              <a:rPr lang="ru-RU" b="1" dirty="0"/>
              <a:t> </a:t>
            </a:r>
            <a:r>
              <a:rPr lang="ru-RU" dirty="0"/>
              <a:t>: Свойство, возвращающее логин текущего пользователя.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_</a:t>
            </a:r>
            <a:r>
              <a:rPr lang="ru-RU" b="1" dirty="0" err="1"/>
              <a:t>newQ</a:t>
            </a:r>
            <a:r>
              <a:rPr lang="ru-RU" dirty="0"/>
              <a:t>: Новый вопрос, который будет добавлен или отредактирован.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NewQ</a:t>
            </a:r>
            <a:r>
              <a:rPr lang="ru-RU" b="1" dirty="0"/>
              <a:t>: </a:t>
            </a:r>
            <a:r>
              <a:rPr lang="ru-RU" dirty="0"/>
              <a:t>Свойство для доступа к объекту вопроса.</a:t>
            </a:r>
          </a:p>
          <a:p>
            <a:pPr>
              <a:lnSpc>
                <a:spcPct val="114000"/>
              </a:lnSpc>
            </a:pPr>
            <a:endParaRPr lang="ru-RU" dirty="0"/>
          </a:p>
          <a:p>
            <a:pPr>
              <a:lnSpc>
                <a:spcPct val="114000"/>
              </a:lnSpc>
            </a:pPr>
            <a:r>
              <a:rPr lang="ru-RU" dirty="0"/>
              <a:t>Методы:</a:t>
            </a:r>
          </a:p>
          <a:p>
            <a:pPr>
              <a:lnSpc>
                <a:spcPct val="114000"/>
              </a:lnSpc>
            </a:pPr>
            <a:r>
              <a:rPr lang="ru-RU" dirty="0"/>
              <a:t>Конструкторы для создания нового вопроса или загрузки существующего.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ToLast</a:t>
            </a:r>
            <a:r>
              <a:rPr lang="ru-RU" b="1" dirty="0"/>
              <a:t>(): </a:t>
            </a:r>
            <a:r>
              <a:rPr lang="ru-RU" dirty="0"/>
              <a:t>Переход на предыдущую страницу с тестом.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AddQ1(): </a:t>
            </a:r>
            <a:r>
              <a:rPr lang="ru-RU" dirty="0"/>
              <a:t>Метод для добавления или обновления вопроса с подтверждением действия.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892EBA-F0F2-B537-8430-E9F7C45A1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066" y="1343489"/>
            <a:ext cx="6207663" cy="524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4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745BB-27BE-6233-F66D-7EA2B8EB6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70386C8-0D44-0A06-1FFE-44EE0DD4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Предложения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49AC7F2-54A5-4EC9-D966-97212EAC668E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B9BD08F-1052-DB5C-DFD0-6E19CA30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6D3998-2EF8-1BC8-6D40-D0C32AF6A3A7}"/>
              </a:ext>
            </a:extLst>
          </p:cNvPr>
          <p:cNvSpPr txBox="1"/>
          <p:nvPr/>
        </p:nvSpPr>
        <p:spPr>
          <a:xfrm>
            <a:off x="324555" y="1731019"/>
            <a:ext cx="6285170" cy="4811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b="1" dirty="0"/>
              <a:t>_</a:t>
            </a:r>
            <a:r>
              <a:rPr lang="ru-RU" b="1" dirty="0" err="1"/>
              <a:t>newOf</a:t>
            </a:r>
            <a:r>
              <a:rPr lang="ru-RU" dirty="0"/>
              <a:t>: Новый объект предложения.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NewOf</a:t>
            </a:r>
            <a:r>
              <a:rPr lang="ru-RU" b="1" dirty="0"/>
              <a:t>: </a:t>
            </a:r>
            <a:r>
              <a:rPr lang="ru-RU" dirty="0"/>
              <a:t>Свойство для доступа к объекту предложения.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_</a:t>
            </a:r>
            <a:r>
              <a:rPr lang="ru-RU" b="1" dirty="0" err="1"/>
              <a:t>currentUser</a:t>
            </a:r>
            <a:r>
              <a:rPr lang="ru-RU" b="1" dirty="0"/>
              <a:t> : </a:t>
            </a:r>
            <a:r>
              <a:rPr lang="ru-RU" dirty="0"/>
              <a:t>Текущий пользователь, который вводит предложение.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CurrentUser</a:t>
            </a:r>
            <a:r>
              <a:rPr lang="ru-RU" b="1" dirty="0"/>
              <a:t> : </a:t>
            </a:r>
            <a:r>
              <a:rPr lang="ru-RU" dirty="0"/>
              <a:t>Свойство, возвращающее логин текущего пользователя.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AddOffCommand</a:t>
            </a:r>
            <a:r>
              <a:rPr lang="ru-RU" b="1" dirty="0"/>
              <a:t>: </a:t>
            </a:r>
            <a:r>
              <a:rPr lang="ru-RU" dirty="0"/>
              <a:t>Команда для добавления нового предложения.</a:t>
            </a:r>
          </a:p>
          <a:p>
            <a:pPr>
              <a:lnSpc>
                <a:spcPct val="114000"/>
              </a:lnSpc>
            </a:pPr>
            <a:endParaRPr lang="ru-RU" dirty="0"/>
          </a:p>
          <a:p>
            <a:pPr>
              <a:lnSpc>
                <a:spcPct val="114000"/>
              </a:lnSpc>
            </a:pPr>
            <a:r>
              <a:rPr lang="ru-RU" dirty="0"/>
              <a:t>Конструктор для инициализации полей и создания команды.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AddOff</a:t>
            </a:r>
            <a:r>
              <a:rPr lang="ru-RU" b="1" dirty="0"/>
              <a:t>(): </a:t>
            </a:r>
            <a:r>
              <a:rPr lang="ru-RU" dirty="0"/>
              <a:t>Асинхронный метод для добавления нового предложения с подтверждением.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ToMenu</a:t>
            </a:r>
            <a:r>
              <a:rPr lang="ru-RU" b="1" dirty="0"/>
              <a:t>(): </a:t>
            </a:r>
            <a:r>
              <a:rPr lang="ru-RU" dirty="0"/>
              <a:t>Метод для навигации к меню.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OnCloseButtonClick</a:t>
            </a:r>
            <a:r>
              <a:rPr lang="ru-RU" b="1" dirty="0"/>
              <a:t>(): </a:t>
            </a:r>
            <a:r>
              <a:rPr lang="ru-RU" dirty="0"/>
              <a:t>Метод для обработки нажатия кнопки закрытия.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1541AC-8DA2-209B-0D69-F8CAE084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193" y="1965064"/>
            <a:ext cx="5379252" cy="45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42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2B5E0-D48D-4FF1-CE11-524885AD6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2FD3AE2-360B-AB73-17D0-1AF471E86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Тестирование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2747252-5A39-1320-31F9-939B4D1D7E61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171FB7-5261-E292-6514-DC84CCFA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6BE35E-96BA-F297-297D-AB05AE0365D4}"/>
              </a:ext>
            </a:extLst>
          </p:cNvPr>
          <p:cNvSpPr txBox="1"/>
          <p:nvPr/>
        </p:nvSpPr>
        <p:spPr>
          <a:xfrm>
            <a:off x="324555" y="1731019"/>
            <a:ext cx="6285170" cy="5126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b="1" dirty="0"/>
              <a:t>Общие проверки</a:t>
            </a:r>
          </a:p>
          <a:p>
            <a:pPr>
              <a:lnSpc>
                <a:spcPct val="114000"/>
              </a:lnSpc>
            </a:pPr>
            <a:r>
              <a:rPr lang="ru-RU" dirty="0"/>
              <a:t>Приложение запускается без ошибок.</a:t>
            </a:r>
          </a:p>
          <a:p>
            <a:pPr>
              <a:lnSpc>
                <a:spcPct val="114000"/>
              </a:lnSpc>
            </a:pPr>
            <a:r>
              <a:rPr lang="ru-RU" dirty="0"/>
              <a:t>Все зависимости установлены.</a:t>
            </a:r>
          </a:p>
          <a:p>
            <a:pPr>
              <a:lnSpc>
                <a:spcPct val="114000"/>
              </a:lnSpc>
            </a:pPr>
            <a:r>
              <a:rPr lang="ru-RU" dirty="0"/>
              <a:t>Интерфейс соответствует дизайну.</a:t>
            </a:r>
          </a:p>
          <a:p>
            <a:pPr>
              <a:lnSpc>
                <a:spcPct val="114000"/>
              </a:lnSpc>
            </a:pPr>
            <a:endParaRPr lang="ru-RU" dirty="0"/>
          </a:p>
          <a:p>
            <a:pPr>
              <a:lnSpc>
                <a:spcPct val="114000"/>
              </a:lnSpc>
            </a:pPr>
            <a:r>
              <a:rPr lang="ru-RU" b="1" dirty="0"/>
              <a:t>Функциональное тестирование</a:t>
            </a:r>
          </a:p>
          <a:p>
            <a:pPr>
              <a:lnSpc>
                <a:spcPct val="114000"/>
              </a:lnSpc>
            </a:pPr>
            <a:r>
              <a:rPr lang="ru-RU" b="1" dirty="0"/>
              <a:t>Инициализация: </a:t>
            </a:r>
            <a:r>
              <a:rPr lang="ru-RU" dirty="0"/>
              <a:t>Проверка создания </a:t>
            </a:r>
            <a:r>
              <a:rPr lang="ru-RU" dirty="0" err="1"/>
              <a:t>TestsVM</a:t>
            </a:r>
            <a:r>
              <a:rPr lang="ru-RU" dirty="0"/>
              <a:t> и инициализации свойств.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Пользователь: </a:t>
            </a:r>
            <a:r>
              <a:rPr lang="ru-RU" dirty="0"/>
              <a:t>Корректная установка текущего пользователя и логина.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Кнопки: </a:t>
            </a:r>
            <a:r>
              <a:rPr lang="ru-RU" dirty="0"/>
              <a:t>Доступность и активация кнопок по ролям.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Очки: </a:t>
            </a:r>
            <a:r>
              <a:rPr lang="ru-RU" dirty="0"/>
              <a:t>Правильное вычисление и обновление </a:t>
            </a:r>
            <a:r>
              <a:rPr lang="ru-RU" dirty="0" err="1"/>
              <a:t>TotalPoints</a:t>
            </a:r>
            <a:r>
              <a:rPr lang="ru-RU" dirty="0"/>
              <a:t>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Фильтрация: </a:t>
            </a:r>
            <a:r>
              <a:rPr lang="ru-RU" dirty="0"/>
              <a:t>Корректная фильтрация тестов.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Загрузка: </a:t>
            </a:r>
            <a:r>
              <a:rPr lang="ru-RU" dirty="0"/>
              <a:t>Тесты загружаются из БД и отображаются.</a:t>
            </a:r>
          </a:p>
          <a:p>
            <a:pPr>
              <a:lnSpc>
                <a:spcPct val="114000"/>
              </a:lnSpc>
            </a:pPr>
            <a:r>
              <a:rPr lang="ru-RU" b="1" dirty="0"/>
              <a:t>Навигация: </a:t>
            </a:r>
            <a:r>
              <a:rPr lang="ru-RU" dirty="0"/>
              <a:t>Переходы между тестами и страницами работают.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F0D0FF-0EBE-5395-7B3D-93A376563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45" y="1206229"/>
            <a:ext cx="6248990" cy="482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0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016741" y="368999"/>
            <a:ext cx="4158514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Актуальность, цель и задачи</a:t>
            </a: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844170" y="1820621"/>
            <a:ext cx="10503656" cy="4668379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Актуальность: Актуальность разработки приложения для обучения системе электронного документооборота (СЭДО) заключается в необходимости повышения эффективности бизнес-процессов и улучшения взаимодействия между сотрудниками в условиях стремительного роста объемов данных и технологий.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sz="18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Цель: создание эффективного инструмента, который поможет пользователям освоить основные функции системы, улучшить навыки работы с электронными документами и оптимизировать бизнес-процессы в организациях.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Задачи:</a:t>
            </a:r>
          </a:p>
          <a:p>
            <a:pPr algn="l">
              <a:buFont typeface="+mj-lt"/>
              <a:buAutoNum type="arabicPeriod"/>
            </a:pPr>
            <a:r>
              <a:rPr lang="ru-RU" sz="1800" dirty="0"/>
              <a:t>Анализ требований: Изучение потребностей пользователей.</a:t>
            </a:r>
          </a:p>
          <a:p>
            <a:pPr algn="l">
              <a:buFont typeface="+mj-lt"/>
              <a:buAutoNum type="arabicPeriod"/>
            </a:pPr>
            <a:r>
              <a:rPr lang="ru-RU" sz="1800" dirty="0"/>
              <a:t>Проектирование интерфейса: Создание интуитивно понятного дизайна.</a:t>
            </a:r>
          </a:p>
          <a:p>
            <a:pPr algn="l">
              <a:buFont typeface="+mj-lt"/>
              <a:buAutoNum type="arabicPeriod"/>
            </a:pPr>
            <a:r>
              <a:rPr lang="ru-RU" sz="1800" dirty="0"/>
              <a:t>Разработка функционала: Реализация ключевых функций СЭДО.</a:t>
            </a:r>
          </a:p>
          <a:p>
            <a:pPr algn="l">
              <a:buFont typeface="+mj-lt"/>
              <a:buAutoNum type="arabicPeriod"/>
            </a:pPr>
            <a:r>
              <a:rPr lang="ru-RU" sz="1800" dirty="0"/>
              <a:t>Тестирование приложения: Проверка работоспособности и устранение ошибок.</a:t>
            </a:r>
          </a:p>
          <a:p>
            <a:pPr algn="l">
              <a:buFont typeface="+mj-lt"/>
              <a:buAutoNum type="arabicPeriod"/>
            </a:pPr>
            <a:r>
              <a:rPr lang="ru-RU" sz="1800" dirty="0"/>
              <a:t>Обучение пользователей: Подготовка материалов и тренингов.</a:t>
            </a:r>
          </a:p>
          <a:p>
            <a:pPr algn="l">
              <a:buFont typeface="+mj-lt"/>
              <a:buAutoNum type="arabicPeriod"/>
            </a:pPr>
            <a:r>
              <a:rPr lang="ru-RU" sz="1800" dirty="0"/>
              <a:t>Внедрение и поддержка: Обеспечение технической поддержки и интеграции в процессы.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3CA387C-84B5-CC80-6C4D-3B1463CB2607}"/>
              </a:ext>
            </a:extLst>
          </p:cNvPr>
          <p:cNvSpPr/>
          <p:nvPr/>
        </p:nvSpPr>
        <p:spPr>
          <a:xfrm>
            <a:off x="5699954" y="1282387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80D96-6A30-4A60-BB3E-B0DBD1D1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064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3B25E-21AA-F9D1-3407-90D38297F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1F863-B78B-887E-4E4A-43E99A371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Тестирование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7D93568-CEF4-A670-5024-6999B6FDE581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3FDECF2-F475-BC3D-8F1F-90C63396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E9213B-87D5-C9CB-A5FB-8A433BDFF81F}"/>
              </a:ext>
            </a:extLst>
          </p:cNvPr>
          <p:cNvSpPr txBox="1"/>
          <p:nvPr/>
        </p:nvSpPr>
        <p:spPr>
          <a:xfrm>
            <a:off x="548050" y="2012095"/>
            <a:ext cx="5151906" cy="3362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Тестирование интерфейса</a:t>
            </a:r>
          </a:p>
          <a:p>
            <a:pPr marL="0" lvl="1">
              <a:lnSpc>
                <a:spcPct val="114000"/>
              </a:lnSpc>
              <a:spcAft>
                <a:spcPts val="1200"/>
              </a:spcAft>
            </a:pPr>
            <a:r>
              <a:rPr lang="ru-RU" dirty="0"/>
              <a:t>Корректное отображение на разных разрешениях.</a:t>
            </a:r>
          </a:p>
          <a:p>
            <a:pPr marL="0" lvl="1">
              <a:lnSpc>
                <a:spcPct val="114000"/>
              </a:lnSpc>
              <a:spcAft>
                <a:spcPts val="1200"/>
              </a:spcAft>
            </a:pPr>
            <a:r>
              <a:rPr lang="ru-RU" dirty="0"/>
              <a:t>Элементы управления реагируют на действия.</a:t>
            </a:r>
          </a:p>
          <a:p>
            <a:pPr marL="0" lvl="1">
              <a:lnSpc>
                <a:spcPct val="114000"/>
              </a:lnSpc>
              <a:spcAft>
                <a:spcPts val="1200"/>
              </a:spcAft>
            </a:pPr>
            <a:r>
              <a:rPr lang="ru-RU" dirty="0"/>
              <a:t>Правильное отображение сообщений об ошибках.</a:t>
            </a:r>
          </a:p>
          <a:p>
            <a:pPr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ru-RU" b="1" dirty="0"/>
              <a:t>Производительность</a:t>
            </a:r>
          </a:p>
          <a:p>
            <a:pPr marL="0" lvl="1">
              <a:lnSpc>
                <a:spcPct val="114000"/>
              </a:lnSpc>
              <a:spcAft>
                <a:spcPts val="1200"/>
              </a:spcAft>
            </a:pPr>
            <a:r>
              <a:rPr lang="ru-RU" dirty="0"/>
              <a:t>Время загрузки приложения.</a:t>
            </a:r>
          </a:p>
          <a:p>
            <a:pPr marL="0" lvl="1">
              <a:lnSpc>
                <a:spcPct val="114000"/>
              </a:lnSpc>
              <a:spcAft>
                <a:spcPts val="1200"/>
              </a:spcAft>
            </a:pPr>
            <a:r>
              <a:rPr lang="ru-RU" dirty="0"/>
              <a:t>Быстрота фильтрации и загрузки тестов.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93D741-8631-87D6-950B-DBCB7A7941B1}"/>
              </a:ext>
            </a:extLst>
          </p:cNvPr>
          <p:cNvSpPr txBox="1"/>
          <p:nvPr/>
        </p:nvSpPr>
        <p:spPr>
          <a:xfrm>
            <a:off x="6225702" y="1883419"/>
            <a:ext cx="10735794" cy="3985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b="1" dirty="0"/>
              <a:t>3. Безопасность</a:t>
            </a:r>
          </a:p>
          <a:p>
            <a:pPr marL="0" lvl="1">
              <a:lnSpc>
                <a:spcPct val="114000"/>
              </a:lnSpc>
              <a:spcAft>
                <a:spcPts val="1200"/>
              </a:spcAft>
            </a:pPr>
            <a:r>
              <a:rPr lang="ru-RU" dirty="0"/>
              <a:t>Ограничение доступа к тестам по ролям.</a:t>
            </a:r>
          </a:p>
          <a:p>
            <a:pPr marL="0" lvl="1">
              <a:lnSpc>
                <a:spcPct val="114000"/>
              </a:lnSpc>
              <a:spcAft>
                <a:spcPts val="1200"/>
              </a:spcAft>
            </a:pPr>
            <a:r>
              <a:rPr lang="ru-RU" dirty="0"/>
              <a:t>Защита данных пользователя.</a:t>
            </a:r>
          </a:p>
          <a:p>
            <a:pPr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dirty="0"/>
              <a:t>Кросс-</a:t>
            </a:r>
            <a:r>
              <a:rPr lang="ru-RU" dirty="0" err="1"/>
              <a:t>платформенность</a:t>
            </a:r>
            <a:endParaRPr lang="ru-RU" dirty="0"/>
          </a:p>
          <a:p>
            <a:pPr marL="0" lvl="1">
              <a:lnSpc>
                <a:spcPct val="114000"/>
              </a:lnSpc>
              <a:spcAft>
                <a:spcPts val="1200"/>
              </a:spcAft>
            </a:pPr>
            <a:r>
              <a:rPr lang="ru-RU" dirty="0"/>
              <a:t>Работа на разных ОС и версиях .NET.</a:t>
            </a:r>
          </a:p>
          <a:p>
            <a:pPr>
              <a:lnSpc>
                <a:spcPct val="114000"/>
              </a:lnSpc>
              <a:spcBef>
                <a:spcPts val="1200"/>
              </a:spcBef>
              <a:spcAft>
                <a:spcPts val="1200"/>
              </a:spcAft>
            </a:pPr>
            <a:r>
              <a:rPr lang="ru-RU" b="1" dirty="0"/>
              <a:t>4.Регрессия</a:t>
            </a:r>
          </a:p>
          <a:p>
            <a:pPr marL="0" lvl="1" indent="-285750">
              <a:lnSpc>
                <a:spcPct val="114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Новые изменения не нарушают функционал.</a:t>
            </a:r>
          </a:p>
          <a:p>
            <a:pPr marL="0" lvl="1" indent="-285750">
              <a:lnSpc>
                <a:spcPct val="114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Все ранее выполненные тесты проходят.</a:t>
            </a:r>
          </a:p>
        </p:txBody>
      </p:sp>
    </p:spTree>
    <p:extLst>
      <p:ext uri="{BB962C8B-B14F-4D97-AF65-F5344CB8AC3E}">
        <p14:creationId xmlns:p14="http://schemas.microsoft.com/office/powerpoint/2010/main" val="103517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016743" y="346647"/>
            <a:ext cx="4158514" cy="6340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2800" b="1" dirty="0">
                <a:latin typeface="+mn-lt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3CA387C-84B5-CC80-6C4D-3B1463CB2607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80D96-6A30-4A60-BB3E-B0DBD1D1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F3052-2E9C-D490-6663-03E9914063DD}"/>
              </a:ext>
            </a:extLst>
          </p:cNvPr>
          <p:cNvSpPr txBox="1"/>
          <p:nvPr/>
        </p:nvSpPr>
        <p:spPr>
          <a:xfrm>
            <a:off x="479061" y="1892203"/>
            <a:ext cx="5733203" cy="370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1200"/>
              </a:spcAft>
              <a:buNone/>
            </a:pPr>
            <a:r>
              <a:rPr lang="ru-RU" dirty="0"/>
              <a:t>В ходе разработки приложения для обучения системе электронного документооборота (СЭДО) были достигнуты ключевые результаты. Проведен анализ требований пользователей, создан интуитивно понятный интерфейс и реализован основной функционал для работы с документами.</a:t>
            </a:r>
          </a:p>
          <a:p>
            <a:pPr>
              <a:lnSpc>
                <a:spcPct val="114000"/>
              </a:lnSpc>
              <a:spcAft>
                <a:spcPts val="1200"/>
              </a:spcAft>
            </a:pPr>
            <a:r>
              <a:rPr lang="ru-RU" dirty="0"/>
              <a:t>После успешного тестирования и устранения ошибок подготовлены обучающие материалы и проведены тренинги. Приложение готово к внедрению, что позволит оптимизировать бизнес-процессы и улучшить взаимодействие между сотрудниками.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CA0A60-EDB3-9700-9A85-02134F64AAB3}"/>
              </a:ext>
            </a:extLst>
          </p:cNvPr>
          <p:cNvSpPr txBox="1"/>
          <p:nvPr/>
        </p:nvSpPr>
        <p:spPr>
          <a:xfrm>
            <a:off x="7181519" y="5203556"/>
            <a:ext cx="48659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dirty="0">
                <a:solidFill>
                  <a:srgbClr val="000000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“Не бойтесь экспериментировать. Не бойтесь делать ошибки. Именно на ошибках мы учимся..” </a:t>
            </a:r>
          </a:p>
          <a:p>
            <a:pPr algn="l"/>
            <a:endParaRPr lang="ru-RU" sz="1600" dirty="0">
              <a:ea typeface="Calibri" panose="020F0502020204030204" pitchFamily="34" charset="0"/>
            </a:endParaRPr>
          </a:p>
          <a:p>
            <a:pPr algn="r"/>
            <a:r>
              <a:rPr lang="ru-RU" sz="1600" dirty="0">
                <a:ea typeface="Calibri" panose="020F0502020204030204" pitchFamily="34" charset="0"/>
              </a:rPr>
              <a:t> Стив Джобс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5C9E3CA-012B-FF7C-9D5B-AFD3B6F4C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02" b="98439" l="1556" r="99556">
                        <a14:foregroundMark x1="62556" y1="9244" x2="52889" y2="4562"/>
                        <a14:foregroundMark x1="52889" y1="4562" x2="43444" y2="4202"/>
                        <a14:foregroundMark x1="43444" y1="4202" x2="42444" y2="6002"/>
                        <a14:foregroundMark x1="37333" y1="72389" x2="15000" y2="77071"/>
                        <a14:foregroundMark x1="15000" y1="77071" x2="29444" y2="85714"/>
                        <a14:foregroundMark x1="29444" y1="85714" x2="42111" y2="81032"/>
                        <a14:foregroundMark x1="42111" y1="81032" x2="83778" y2="95438"/>
                        <a14:foregroundMark x1="80444" y1="95438" x2="18333" y2="98679"/>
                        <a14:foregroundMark x1="18333" y1="98679" x2="10889" y2="85714"/>
                        <a14:foregroundMark x1="10889" y1="85714" x2="13222" y2="82233"/>
                        <a14:foregroundMark x1="9333" y1="74910" x2="5444" y2="82113"/>
                        <a14:foregroundMark x1="5444" y1="82113" x2="6889" y2="97239"/>
                        <a14:foregroundMark x1="6889" y1="97239" x2="7556" y2="98679"/>
                        <a14:foregroundMark x1="4333" y1="98319" x2="1556" y2="78391"/>
                        <a14:foregroundMark x1="93222" y1="89916" x2="99556" y2="981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65" y="763162"/>
            <a:ext cx="4512365" cy="41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13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016741" y="290429"/>
            <a:ext cx="4158514" cy="6340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Общие сведения </a:t>
            </a: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3717" y="1908747"/>
            <a:ext cx="5050963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ГАУ НО “ЦИТ” - некоммерческая организация, созданная в 2019 году путем изменения типа государственного бюджетного учреждения.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Располагается в Нижнем Новгороде, ул. Ульянова 10а.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ru-RU" sz="1800" dirty="0"/>
              <a:t>Учредитель - Нижегородская область, представленная Министерством информационных технологий и связи Нижегородской области.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3CA387C-84B5-CC80-6C4D-3B1463CB2607}"/>
              </a:ext>
            </a:extLst>
          </p:cNvPr>
          <p:cNvSpPr/>
          <p:nvPr/>
        </p:nvSpPr>
        <p:spPr>
          <a:xfrm>
            <a:off x="5699954" y="1054924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80D96-6A30-4A60-BB3E-B0DBD1D1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863568-86CB-FAE8-0EC5-73C9277698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79" y="1599724"/>
            <a:ext cx="6016571" cy="45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6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016741" y="290429"/>
            <a:ext cx="4158514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Организационная структура ГАУ НО ЦИТ</a:t>
            </a: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3CA387C-84B5-CC80-6C4D-3B1463CB2607}"/>
              </a:ext>
            </a:extLst>
          </p:cNvPr>
          <p:cNvSpPr/>
          <p:nvPr/>
        </p:nvSpPr>
        <p:spPr>
          <a:xfrm>
            <a:off x="5699954" y="1054924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80D96-6A30-4A60-BB3E-B0DBD1D1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469618B-4550-08F1-7EF8-D612AA2D6D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41"/>
          <a:stretch/>
        </p:blipFill>
        <p:spPr>
          <a:xfrm>
            <a:off x="353830" y="1825467"/>
            <a:ext cx="11484335" cy="487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95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141156" y="313996"/>
            <a:ext cx="5909684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Анализ технического обеспечения</a:t>
            </a: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3717" y="1908747"/>
            <a:ext cx="9208184" cy="4351338"/>
          </a:xfrm>
        </p:spPr>
        <p:txBody>
          <a:bodyPr>
            <a:normAutofit lnSpcReduction="10000"/>
          </a:bodyPr>
          <a:lstStyle/>
          <a:p>
            <a:pPr marL="0" indent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800" dirty="0"/>
              <a:t>Оборудование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Сервер: локальный 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Рабочие станции: ПК и ноутбуки 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Сеть: беспроводная 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Периферия: принтеры, сканеры,</a:t>
            </a:r>
          </a:p>
          <a:p>
            <a:pPr marL="0" indent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800" dirty="0"/>
              <a:t>мультифункциональные устройства для печати, </a:t>
            </a:r>
          </a:p>
          <a:p>
            <a:pPr marL="0" indent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800" dirty="0"/>
              <a:t>сканирования и копирования.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Системы видеонаблюдения</a:t>
            </a:r>
          </a:p>
          <a:p>
            <a:pPr marL="0" indent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800" dirty="0"/>
              <a:t>Ключевые преимущества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Высокая производительность и стабильность работы.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Безопасность данных и сети.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Удобство для сотрудников и пользователей.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1800" dirty="0"/>
              <a:t>Современные технологии и от ведущих </a:t>
            </a:r>
          </a:p>
          <a:p>
            <a:pPr marL="0" indent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1800" dirty="0"/>
              <a:t>производителей.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3CA387C-84B5-CC80-6C4D-3B1463CB2607}"/>
              </a:ext>
            </a:extLst>
          </p:cNvPr>
          <p:cNvSpPr/>
          <p:nvPr/>
        </p:nvSpPr>
        <p:spPr>
          <a:xfrm>
            <a:off x="5699954" y="1054924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80D96-6A30-4A60-BB3E-B0DBD1D1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CECE65A-36BB-1E6F-45F3-BDE6942DB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4"/>
          <a:stretch/>
        </p:blipFill>
        <p:spPr>
          <a:xfrm>
            <a:off x="6314373" y="1756182"/>
            <a:ext cx="5680810" cy="437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141156" y="313996"/>
            <a:ext cx="5909684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Анализ программного обеспечения</a:t>
            </a: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Объект 7"/>
          <p:cNvSpPr>
            <a:spLocks noGrp="1"/>
          </p:cNvSpPr>
          <p:nvPr>
            <p:ph idx="1"/>
          </p:nvPr>
        </p:nvSpPr>
        <p:spPr>
          <a:xfrm>
            <a:off x="463717" y="1908747"/>
            <a:ext cx="5050963" cy="4351338"/>
          </a:xfrm>
        </p:spPr>
        <p:txBody>
          <a:bodyPr>
            <a:normAutofit fontScale="40000" lnSpcReduction="20000"/>
          </a:bodyPr>
          <a:lstStyle/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4000" dirty="0"/>
              <a:t>Операционные системы: Windows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4000" dirty="0"/>
              <a:t>СУБД: Oracle, </a:t>
            </a:r>
            <a:r>
              <a:rPr lang="ru-RU" sz="4000" dirty="0" err="1"/>
              <a:t>PostgreSQL</a:t>
            </a:r>
            <a:r>
              <a:rPr lang="ru-RU" sz="4000" dirty="0"/>
              <a:t>, MySQL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4000" dirty="0"/>
              <a:t>СЭД: Системы для электронного документооборота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4000" dirty="0"/>
              <a:t>Разработка: Java, Python, JavaScript, C#, фреймворки и инструменты.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4000" dirty="0"/>
              <a:t>Специализированные программы: Графика, мультимедиа, анализ данных и т.д.</a:t>
            </a:r>
          </a:p>
          <a:p>
            <a:pPr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ru-RU" sz="4000" dirty="0"/>
              <a:t>Информационная безопасность: Защита данных и систем от угроз.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3CA387C-84B5-CC80-6C4D-3B1463CB2607}"/>
              </a:ext>
            </a:extLst>
          </p:cNvPr>
          <p:cNvSpPr/>
          <p:nvPr/>
        </p:nvSpPr>
        <p:spPr>
          <a:xfrm>
            <a:off x="5699954" y="1054924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80D96-6A30-4A60-BB3E-B0DBD1D1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AB47147-6C88-7CF6-F039-C8AC5243D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43" y="1908747"/>
            <a:ext cx="2519893" cy="247453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9E6A97-B3E5-9043-634C-E91190556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748" y="313996"/>
            <a:ext cx="2474535" cy="247453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D56DDAA-B660-C208-EABB-C970035C4B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336" y="3930977"/>
            <a:ext cx="4140321" cy="292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9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834DE-3644-5CC7-D175-97084B597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BC6303C-5CFE-049E-0AFD-E5EA7AF1F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95" y="3881336"/>
            <a:ext cx="3383571" cy="280692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106DA5C-C0A7-3716-2650-B82EB195C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98" y="1525250"/>
            <a:ext cx="3048006" cy="243840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BDA0D1A-AC3B-1D99-4838-8C0FFFE27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19"/>
          <a:stretch/>
        </p:blipFill>
        <p:spPr>
          <a:xfrm>
            <a:off x="4537879" y="3681131"/>
            <a:ext cx="3524959" cy="2953672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AEAD145-7E78-1B36-C875-203379D6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949" y="227418"/>
            <a:ext cx="3930851" cy="82216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ru-RU" sz="2000" b="1" dirty="0">
                <a:latin typeface="+mn-lt"/>
                <a:cs typeface="Times New Roman" panose="02020603050405020304" pitchFamily="18" charset="0"/>
              </a:rPr>
              <a:t>Организация обмена данных между сотрудниками</a:t>
            </a:r>
            <a:endParaRPr lang="ru-RU" sz="1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170ED00A-4B2B-F216-9B75-31330A5F2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7" y="1908747"/>
            <a:ext cx="5050963" cy="4351338"/>
          </a:xfrm>
        </p:spPr>
        <p:txBody>
          <a:bodyPr>
            <a:normAutofit/>
          </a:bodyPr>
          <a:lstStyle/>
          <a:p>
            <a:pPr marL="0" indent="0" algn="l">
              <a:lnSpc>
                <a:spcPct val="160000"/>
              </a:lnSpc>
              <a:buNone/>
            </a:pPr>
            <a:r>
              <a:rPr lang="ru-RU" sz="1800" dirty="0"/>
              <a:t>почтовый домен cit-nnov.ru </a:t>
            </a:r>
          </a:p>
          <a:p>
            <a:pPr marL="0" indent="0" algn="l">
              <a:lnSpc>
                <a:spcPct val="160000"/>
              </a:lnSpc>
              <a:buNone/>
            </a:pPr>
            <a:r>
              <a:rPr lang="ru-RU" sz="1800" dirty="0"/>
              <a:t>сетевая папка </a:t>
            </a:r>
          </a:p>
          <a:p>
            <a:pPr marL="0" indent="0" algn="l">
              <a:lnSpc>
                <a:spcPct val="160000"/>
              </a:lnSpc>
              <a:buNone/>
            </a:pPr>
            <a:r>
              <a:rPr lang="ru-RU" sz="1800" dirty="0"/>
              <a:t>локальная сеть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351E853-3EB9-96AD-79BD-8A71291FFEB6}"/>
              </a:ext>
            </a:extLst>
          </p:cNvPr>
          <p:cNvSpPr/>
          <p:nvPr/>
        </p:nvSpPr>
        <p:spPr>
          <a:xfrm>
            <a:off x="4002285" y="1049586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43ECB-1E1A-5AC1-F2E2-8013C75B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0E222467-5687-4DAB-C7C0-23F1E4C60108}"/>
              </a:ext>
            </a:extLst>
          </p:cNvPr>
          <p:cNvSpPr txBox="1">
            <a:spLocks/>
          </p:cNvSpPr>
          <p:nvPr/>
        </p:nvSpPr>
        <p:spPr>
          <a:xfrm>
            <a:off x="6852427" y="251336"/>
            <a:ext cx="5279072" cy="8439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b="1" dirty="0">
                <a:latin typeface="+mn-lt"/>
                <a:cs typeface="Times New Roman" panose="02020603050405020304" pitchFamily="18" charset="0"/>
              </a:rPr>
              <a:t>Использование антивирусного программного обеспечения и других средств защиты</a:t>
            </a:r>
            <a:endParaRPr lang="ru-RU" sz="16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9E1E5BF-C3C7-95C2-AD5E-3E94EC9B8C3D}"/>
              </a:ext>
            </a:extLst>
          </p:cNvPr>
          <p:cNvSpPr/>
          <p:nvPr/>
        </p:nvSpPr>
        <p:spPr>
          <a:xfrm>
            <a:off x="9023573" y="1026726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бъект 7">
            <a:extLst>
              <a:ext uri="{FF2B5EF4-FFF2-40B4-BE49-F238E27FC236}">
                <a16:creationId xmlns:a16="http://schemas.microsoft.com/office/drawing/2014/main" id="{10FFD867-B426-974A-682A-72C6E45C9240}"/>
              </a:ext>
            </a:extLst>
          </p:cNvPr>
          <p:cNvSpPr txBox="1">
            <a:spLocks/>
          </p:cNvSpPr>
          <p:nvPr/>
        </p:nvSpPr>
        <p:spPr>
          <a:xfrm>
            <a:off x="6966481" y="1870695"/>
            <a:ext cx="50509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ru-RU" sz="1800" dirty="0" err="1"/>
              <a:t>касперский</a:t>
            </a:r>
            <a:endParaRPr lang="ru-RU" sz="1800" dirty="0"/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800" dirty="0"/>
              <a:t>континент АП </a:t>
            </a:r>
          </a:p>
          <a:p>
            <a:pPr marL="0" indent="0" algn="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1800" dirty="0"/>
              <a:t> </a:t>
            </a:r>
            <a:r>
              <a:rPr lang="en-US" sz="1800" dirty="0" err="1"/>
              <a:t>ViPNet</a:t>
            </a:r>
            <a:endParaRPr lang="ru-RU" sz="18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E8E223-B677-2299-FAC1-5157B6F51E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774" y="3681131"/>
            <a:ext cx="2733217" cy="27332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8EEFF2F-0DCC-A014-3941-855474653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2" t="29426" r="39002" b="34095"/>
          <a:stretch/>
        </p:blipFill>
        <p:spPr>
          <a:xfrm>
            <a:off x="6522399" y="1908747"/>
            <a:ext cx="2267449" cy="237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27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016743" y="346647"/>
            <a:ext cx="4158514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Разработка базы данных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3CA387C-84B5-CC80-6C4D-3B1463CB2607}"/>
              </a:ext>
            </a:extLst>
          </p:cNvPr>
          <p:cNvSpPr/>
          <p:nvPr/>
        </p:nvSpPr>
        <p:spPr>
          <a:xfrm>
            <a:off x="5699956" y="1081792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80D96-6A30-4A60-BB3E-B0DBD1D1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13E642-27D4-09AD-3200-59B1FE35D362}"/>
              </a:ext>
            </a:extLst>
          </p:cNvPr>
          <p:cNvSpPr txBox="1"/>
          <p:nvPr/>
        </p:nvSpPr>
        <p:spPr>
          <a:xfrm>
            <a:off x="399229" y="1660530"/>
            <a:ext cx="6449044" cy="5835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dirty="0" err="1"/>
              <a:t>roles</a:t>
            </a:r>
            <a:r>
              <a:rPr lang="ru-RU" dirty="0"/>
              <a:t>: Хранит роли пользователей, позволяя управлять доступом и правами в системе.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dirty="0" err="1"/>
              <a:t>users</a:t>
            </a:r>
            <a:r>
              <a:rPr lang="ru-RU" dirty="0"/>
              <a:t>: Содержит информацию о пользователях, включая их логины, пароли и назначенные роли.</a:t>
            </a:r>
          </a:p>
          <a:p>
            <a:pPr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 err="1"/>
              <a:t>tests</a:t>
            </a:r>
            <a:r>
              <a:rPr lang="ru-RU" dirty="0"/>
              <a:t>: Содержит данные о тестах, включая их названия и описания.</a:t>
            </a:r>
          </a:p>
          <a:p>
            <a:pPr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 err="1"/>
              <a:t>courses</a:t>
            </a:r>
            <a:r>
              <a:rPr lang="ru-RU" dirty="0"/>
              <a:t>: Хранит информацию о курсах, включая названия, описания и фотографии.</a:t>
            </a:r>
          </a:p>
          <a:p>
            <a:pPr indent="-342900">
              <a:spcAft>
                <a:spcPts val="1200"/>
              </a:spcAft>
              <a:buFont typeface="+mj-lt"/>
              <a:buAutoNum type="arabicPeriod"/>
            </a:pPr>
            <a:r>
              <a:rPr lang="ru-RU" dirty="0"/>
              <a:t>Questions1, Questions2, Questions3, Questions4, Questions5, Questions6, Questions7: Хранят вопросы для тестов, включая текст вопросов, правильные ответы и варианты ответов.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dirty="0" err="1"/>
              <a:t>users_tests</a:t>
            </a:r>
            <a:r>
              <a:rPr lang="ru-RU" dirty="0"/>
              <a:t>: Связывает пользователей с тестами, позволяя отслеживать результаты и начисленные баллы.</a:t>
            </a:r>
          </a:p>
          <a:p>
            <a:pPr algn="l">
              <a:spcAft>
                <a:spcPts val="1200"/>
              </a:spcAft>
              <a:buFont typeface="+mj-lt"/>
              <a:buAutoNum type="arabicPeriod"/>
            </a:pPr>
            <a:r>
              <a:rPr lang="ru-RU" dirty="0" err="1"/>
              <a:t>offers</a:t>
            </a:r>
            <a:r>
              <a:rPr lang="ru-RU" dirty="0"/>
              <a:t>: Хранит текстовые предложения.</a:t>
            </a:r>
          </a:p>
          <a:p>
            <a:pPr>
              <a:lnSpc>
                <a:spcPct val="150000"/>
              </a:lnSpc>
            </a:pPr>
            <a:br>
              <a:rPr lang="ru-RU" dirty="0"/>
            </a:b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E8225B-2FA5-8CF3-C3A5-7812577C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743" y="1274295"/>
            <a:ext cx="4955807" cy="53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54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589506" y="663688"/>
            <a:ext cx="5272392" cy="63408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ru-RU" sz="3600" b="1" dirty="0">
                <a:latin typeface="+mn-lt"/>
                <a:cs typeface="Times New Roman" panose="02020603050405020304" pitchFamily="18" charset="0"/>
              </a:rPr>
              <a:t>Авторизация</a:t>
            </a: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br>
              <a:rPr lang="en-US" sz="3600" b="1" dirty="0">
                <a:latin typeface="+mn-lt"/>
                <a:cs typeface="Times New Roman" panose="02020603050405020304" pitchFamily="18" charset="0"/>
              </a:rPr>
            </a:br>
            <a:endParaRPr lang="ru-RU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3CA387C-84B5-CC80-6C4D-3B1463CB2607}"/>
              </a:ext>
            </a:extLst>
          </p:cNvPr>
          <p:cNvSpPr/>
          <p:nvPr/>
        </p:nvSpPr>
        <p:spPr>
          <a:xfrm>
            <a:off x="5699956" y="980729"/>
            <a:ext cx="792088" cy="4571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280D96-6A30-4A60-BB3E-B0DBD1D1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50" y="27946"/>
            <a:ext cx="2324424" cy="16671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8FAA56-19E9-8938-4F76-A4E4BD7AE5CF}"/>
              </a:ext>
            </a:extLst>
          </p:cNvPr>
          <p:cNvSpPr txBox="1"/>
          <p:nvPr/>
        </p:nvSpPr>
        <p:spPr>
          <a:xfrm>
            <a:off x="432738" y="2352530"/>
            <a:ext cx="8691513" cy="3863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dirty="0"/>
              <a:t>Свойства: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IsPasswordVisible</a:t>
            </a:r>
            <a:r>
              <a:rPr lang="ru-RU" dirty="0"/>
              <a:t>: управляет видимостью пароля.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Login</a:t>
            </a:r>
            <a:r>
              <a:rPr lang="ru-RU" b="1" dirty="0"/>
              <a:t> и Password</a:t>
            </a:r>
            <a:r>
              <a:rPr lang="ru-RU" dirty="0"/>
              <a:t>: хранят введенные логин и пароль.</a:t>
            </a:r>
          </a:p>
          <a:p>
            <a:pPr>
              <a:lnSpc>
                <a:spcPct val="114000"/>
              </a:lnSpc>
            </a:pPr>
            <a:r>
              <a:rPr lang="ru-RU" dirty="0"/>
              <a:t>Список пользователей:</a:t>
            </a:r>
          </a:p>
          <a:p>
            <a:pPr>
              <a:lnSpc>
                <a:spcPct val="114000"/>
              </a:lnSpc>
            </a:pPr>
            <a:r>
              <a:rPr lang="ru-RU" b="1" dirty="0"/>
              <a:t>User List</a:t>
            </a:r>
            <a:r>
              <a:rPr lang="ru-RU" dirty="0"/>
              <a:t>: загружает пользователей из базы данных.</a:t>
            </a:r>
          </a:p>
          <a:p>
            <a:pPr>
              <a:lnSpc>
                <a:spcPct val="114000"/>
              </a:lnSpc>
            </a:pPr>
            <a:r>
              <a:rPr lang="ru-RU" dirty="0"/>
              <a:t>Команда авторизации: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LoginCommand</a:t>
            </a:r>
            <a:r>
              <a:rPr lang="ru-RU" dirty="0"/>
              <a:t>: выполняет метод </a:t>
            </a:r>
            <a:r>
              <a:rPr lang="ru-RU" dirty="0" err="1"/>
              <a:t>ExecuteLogin</a:t>
            </a:r>
            <a:r>
              <a:rPr lang="ru-RU" dirty="0"/>
              <a:t> для проверки учетных данных.</a:t>
            </a:r>
          </a:p>
          <a:p>
            <a:pPr>
              <a:lnSpc>
                <a:spcPct val="114000"/>
              </a:lnSpc>
            </a:pPr>
            <a:endParaRPr lang="ru-RU" dirty="0"/>
          </a:p>
          <a:p>
            <a:pPr>
              <a:lnSpc>
                <a:spcPct val="114000"/>
              </a:lnSpc>
            </a:pPr>
            <a:r>
              <a:rPr lang="ru-RU" dirty="0"/>
              <a:t>Методы: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ExecuteLogin</a:t>
            </a:r>
            <a:r>
              <a:rPr lang="ru-RU" dirty="0"/>
              <a:t>: проверяет логин и пароль в базе данных, открывает меню при успешной авторизации или показывает сообщение об ошибке.</a:t>
            </a:r>
          </a:p>
          <a:p>
            <a:pPr>
              <a:lnSpc>
                <a:spcPct val="114000"/>
              </a:lnSpc>
            </a:pPr>
            <a:r>
              <a:rPr lang="ru-RU" b="1" dirty="0" err="1"/>
              <a:t>ToRegistration</a:t>
            </a:r>
            <a:r>
              <a:rPr lang="ru-RU" dirty="0"/>
              <a:t>: переключает на страницу регистрации.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9A3A0B-7416-073E-EE9F-39B9B3F8C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51" y="1195132"/>
            <a:ext cx="5646599" cy="293036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3FF1EF-4242-3A57-5BB5-597DB262E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752" y="4477992"/>
            <a:ext cx="28956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403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1549</Words>
  <Application>Microsoft Office PowerPoint</Application>
  <PresentationFormat>Широкоэкранный</PresentationFormat>
  <Paragraphs>232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9" baseType="lpstr">
      <vt:lpstr>SimSun-ExtB</vt:lpstr>
      <vt:lpstr>Arial</vt:lpstr>
      <vt:lpstr>Calibri</vt:lpstr>
      <vt:lpstr>Calibri (Основной текст)</vt:lpstr>
      <vt:lpstr>Calibri Light</vt:lpstr>
      <vt:lpstr>Roboto</vt:lpstr>
      <vt:lpstr>Times New Roman</vt:lpstr>
      <vt:lpstr>Тема Office</vt:lpstr>
      <vt:lpstr>Презентация PowerPoint</vt:lpstr>
      <vt:lpstr>Актуальность, цель и задачи</vt:lpstr>
      <vt:lpstr>Общие сведения </vt:lpstr>
      <vt:lpstr>Организационная структура ГАУ НО ЦИТ</vt:lpstr>
      <vt:lpstr>Анализ технического обеспечения</vt:lpstr>
      <vt:lpstr>Анализ программного обеспечения</vt:lpstr>
      <vt:lpstr>Организация обмена данных между сотрудниками</vt:lpstr>
      <vt:lpstr>Разработка базы данных</vt:lpstr>
      <vt:lpstr>Авторизация  </vt:lpstr>
      <vt:lpstr>Регистрация  </vt:lpstr>
      <vt:lpstr>Меню курсов  </vt:lpstr>
      <vt:lpstr>Меню тестов  </vt:lpstr>
      <vt:lpstr>Пользователи  </vt:lpstr>
      <vt:lpstr>Информация о пользователе  </vt:lpstr>
      <vt:lpstr>Курсы  </vt:lpstr>
      <vt:lpstr>Тесты  </vt:lpstr>
      <vt:lpstr>Добавление/изменение вопроса  </vt:lpstr>
      <vt:lpstr>Предложения  </vt:lpstr>
      <vt:lpstr>Тестирование  </vt:lpstr>
      <vt:lpstr>Тестирование  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Настя Касаткина</dc:creator>
  <cp:lastModifiedBy>ljubivaya@outlook.com</cp:lastModifiedBy>
  <cp:revision>224</cp:revision>
  <dcterms:created xsi:type="dcterms:W3CDTF">2024-06-03T14:42:57Z</dcterms:created>
  <dcterms:modified xsi:type="dcterms:W3CDTF">2025-04-17T12:06:56Z</dcterms:modified>
</cp:coreProperties>
</file>